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9" r:id="rId4"/>
    <p:sldId id="261" r:id="rId5"/>
    <p:sldId id="263" r:id="rId6"/>
    <p:sldId id="271" r:id="rId7"/>
    <p:sldId id="264" r:id="rId8"/>
    <p:sldId id="267" r:id="rId9"/>
    <p:sldId id="265" r:id="rId10"/>
    <p:sldId id="266" r:id="rId11"/>
    <p:sldId id="257" r:id="rId12"/>
    <p:sldId id="262" r:id="rId13"/>
    <p:sldId id="258" r:id="rId14"/>
    <p:sldId id="268" r:id="rId15"/>
    <p:sldId id="269" r:id="rId16"/>
    <p:sldId id="273" r:id="rId17"/>
    <p:sldId id="272" r:id="rId18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526"/>
    <a:srgbClr val="E35C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C46E63-296E-4F9E-B34F-3A5199A059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F76EFBE-868B-4F33-8371-5551DB4E94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F7C8456-0104-4C0F-9639-D95A90611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F0E2B77-5A46-4249-872C-F1DE47003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5440288-CFF6-41B2-96FE-97160CC03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6557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4BB275-EEB8-4D56-9E28-6C0FBA795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DB8838E6-DAEB-4999-B971-289FEEF4C3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22F1BBD-13AF-4480-8841-C4718577A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88528E5-17EF-4355-955D-AE721B8A6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C893DF7-378E-43C3-9894-A49F16E2C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6344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5CF9070C-B695-4694-B99A-1935669B74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0F8E6F63-E5B6-48C8-AE9A-68FE7758D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9124B9B-FEE2-4009-B8ED-FDC2A8BB8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E93951C-8DCD-4775-AD4E-95AD6760E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C85D24E-2ADF-4FB1-BFF7-6DDA3E356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6122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094968-72E4-4DB5-80E5-97665815D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2E026B9-5F26-457B-AF59-9AD673A3B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8B7F70A-45BC-478D-B0BC-8D60FF634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DA22975-9B73-4442-8F62-75865097D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B67676B-8706-466E-A945-3C5665569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5868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0C434F-149A-48A0-9386-727B223AC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985EA40-AE30-4805-8FD0-3AB09B40B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D46F389-09B4-454C-8DD9-514CF7A0C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31068DE-2822-48E4-84B9-D8256F86E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955E045-C151-4BD0-BE05-66528F139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6807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C81228-933F-454F-9F4D-BDE04FD96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797A8EA-696A-45CE-BBE6-C535E9D6F7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1CC5203-3815-42D5-BBFF-8117A7B6B4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B28670C6-E216-4DC8-9FD0-CF7536EAF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59A4190-29F6-4691-8EEB-87CDFE456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F703C31-80D8-4708-B7DE-0710AC9D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7004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2E46EF-1FA1-49E2-933A-B78C64F6A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6AD3C49-F055-4314-883E-76FA7AD28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897D8CC1-1B9F-4E66-BC74-A18AB8CE5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FB3C4C96-1A49-43BB-9D21-F8410606DC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27C75479-8281-42C2-A67F-A536C72B68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8B5DD8C2-E482-4E12-AA44-60CFBE865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CC820A62-6798-4451-8E71-ABEEA6D05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3DD01FB3-FBDE-44BE-941D-92735DAB1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7886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0F71AE-94A2-4715-86D9-DDC0A8C3F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517BB975-B3C2-4709-AC3D-B3932BB96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65BFA6CB-D1C0-4B7B-ADAA-6445BF05D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655F227E-B024-4167-8C6E-FDD101E67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886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1D4B2E28-2B0C-4239-809B-700C1A5BA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9E573FCF-46F6-446E-8FA5-5512D5208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0D32178C-87FB-474A-89C5-A8E5ED67E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4446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393B3A-99B7-4B6A-81AD-D545B9BB6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7315F40-E6A0-4A01-A443-FBEA53C857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E1AD841-7377-45FA-B0C9-8204D60EE6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675F39F-2F5E-4AAA-8862-E64D26C6D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6BD4D59-22CC-4188-BF65-FDEDB48E2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036E1DBE-10D8-4C1B-8578-00425B3B3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102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29DF21-0356-4BBF-A81B-ED05AF31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B9B865EB-E99B-44C7-9B81-A93BDE4D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2CFFCA01-60D2-4078-9BB1-1E4B9C3090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8228AF4B-5171-4032-BDEB-2CA2F2BFB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ED2CBDC4-E4B3-405F-9FD7-26FDB2EBF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1C0E7A9-E261-4A57-8733-6C185A951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2560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655E7937-FE65-4018-8238-53BABC8C7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B57A7B08-E809-42D8-9A37-B4758E58D0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BC40AA1-6553-46A8-8EBC-7B142CC12C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D24C5-136B-41E9-8F2E-E08BFC527D83}" type="datetimeFigureOut">
              <a:rPr lang="da-DK" smtClean="0"/>
              <a:t>16-02-2021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1E6BFA2-52E4-4844-91AA-EABCD6F147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7C86EB4-0F13-4AB0-BF53-472D3E27F4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62B9A-D9DB-412C-A821-6DEC066797B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20692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hyperlink" Target="https://distributor.arcanetinmen.com/catalogsearch/result/?q=dual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.png"/><Relationship Id="rId7" Type="http://schemas.openxmlformats.org/officeDocument/2006/relationships/image" Target="../media/image3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eller.tcgplayer.com/articles/justice-league-card-sleeves/" TargetMode="External"/><Relationship Id="rId5" Type="http://schemas.openxmlformats.org/officeDocument/2006/relationships/image" Target="../media/image29.png"/><Relationship Id="rId4" Type="http://schemas.openxmlformats.org/officeDocument/2006/relationships/hyperlink" Target="https://www.tcgplayer.com/" TargetMode="External"/><Relationship Id="rId9" Type="http://schemas.openxmlformats.org/officeDocument/2006/relationships/hyperlink" Target="https://distributor.arcanetinmen.com/catalogsearch/result/?q=dual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4.png"/><Relationship Id="rId7" Type="http://schemas.openxmlformats.org/officeDocument/2006/relationships/hyperlink" Target="https://www.youtube.com/channel/UC49yhqNCSxwpjiObYSsI1oA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hyperlink" Target="https://distributor.arcanetinmen.com/catalogsearch/result/?q=dual" TargetMode="External"/><Relationship Id="rId5" Type="http://schemas.openxmlformats.org/officeDocument/2006/relationships/image" Target="../media/image32.jpeg"/><Relationship Id="rId10" Type="http://schemas.openxmlformats.org/officeDocument/2006/relationships/image" Target="../media/image35.jpeg"/><Relationship Id="rId4" Type="http://schemas.openxmlformats.org/officeDocument/2006/relationships/hyperlink" Target="https://www.youtube.com/channel/UC7339iJMCETmek3jdx9LOkg" TargetMode="External"/><Relationship Id="rId9" Type="http://schemas.openxmlformats.org/officeDocument/2006/relationships/hyperlink" Target="https://www.youtube.com/channel/UCum8N4KUUC0l_NK_mybvilg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distributor.arcanetinmen.com/catalogsearch/result/?q=dual" TargetMode="External"/><Relationship Id="rId3" Type="http://schemas.openxmlformats.org/officeDocument/2006/relationships/image" Target="../media/image4.png"/><Relationship Id="rId7" Type="http://schemas.microsoft.com/office/2007/relationships/hdphoto" Target="../media/hdphoto14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microsoft.com/office/2007/relationships/hdphoto" Target="../media/hdphoto13.wdp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istributor.arcanetinmen.com/catalogsearch/result/?q=dual" TargetMode="Externa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istributor.arcanetinmen.com/catalogsearch/result/?q=dual" TargetMode="Externa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hyperlink" Target="https://youtu.be/yIUNqwVPg6I" TargetMode="External"/><Relationship Id="rId4" Type="http://schemas.openxmlformats.org/officeDocument/2006/relationships/hyperlink" Target="https://distributor.arcanetinmen.com/catalogsearch/result/?q=dua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hyperlink" Target="https://distributor.arcanetinmen.com/catalogsearch/result/?q=dua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10.wdp"/><Relationship Id="rId18" Type="http://schemas.openxmlformats.org/officeDocument/2006/relationships/image" Target="../media/image17.png"/><Relationship Id="rId3" Type="http://schemas.openxmlformats.org/officeDocument/2006/relationships/image" Target="../media/image10.png"/><Relationship Id="rId21" Type="http://schemas.openxmlformats.org/officeDocument/2006/relationships/image" Target="../media/image20.png"/><Relationship Id="rId7" Type="http://schemas.microsoft.com/office/2007/relationships/hdphoto" Target="../media/hdphoto7.wdp"/><Relationship Id="rId12" Type="http://schemas.openxmlformats.org/officeDocument/2006/relationships/image" Target="../media/image14.png"/><Relationship Id="rId17" Type="http://schemas.microsoft.com/office/2007/relationships/hdphoto" Target="../media/hdphoto12.wdp"/><Relationship Id="rId2" Type="http://schemas.openxmlformats.org/officeDocument/2006/relationships/image" Target="../media/image2.jpg"/><Relationship Id="rId16" Type="http://schemas.openxmlformats.org/officeDocument/2006/relationships/image" Target="../media/image16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microsoft.com/office/2007/relationships/hdphoto" Target="../media/hdphoto9.wdp"/><Relationship Id="rId5" Type="http://schemas.openxmlformats.org/officeDocument/2006/relationships/image" Target="../media/image4.png"/><Relationship Id="rId15" Type="http://schemas.microsoft.com/office/2007/relationships/hdphoto" Target="../media/hdphoto11.wdp"/><Relationship Id="rId23" Type="http://schemas.openxmlformats.org/officeDocument/2006/relationships/image" Target="../media/image22.png"/><Relationship Id="rId10" Type="http://schemas.openxmlformats.org/officeDocument/2006/relationships/image" Target="../media/image13.png"/><Relationship Id="rId19" Type="http://schemas.openxmlformats.org/officeDocument/2006/relationships/image" Target="../media/image18.png"/><Relationship Id="rId4" Type="http://schemas.microsoft.com/office/2007/relationships/hdphoto" Target="../media/hdphoto6.wdp"/><Relationship Id="rId9" Type="http://schemas.microsoft.com/office/2007/relationships/hdphoto" Target="../media/hdphoto8.wdp"/><Relationship Id="rId14" Type="http://schemas.openxmlformats.org/officeDocument/2006/relationships/image" Target="../media/image15.png"/><Relationship Id="rId22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8.wdp"/><Relationship Id="rId18" Type="http://schemas.openxmlformats.org/officeDocument/2006/relationships/image" Target="../media/image5.png"/><Relationship Id="rId3" Type="http://schemas.openxmlformats.org/officeDocument/2006/relationships/image" Target="../media/image4.png"/><Relationship Id="rId21" Type="http://schemas.microsoft.com/office/2007/relationships/hdphoto" Target="../media/hdphoto4.wdp"/><Relationship Id="rId7" Type="http://schemas.microsoft.com/office/2007/relationships/hdphoto" Target="../media/hdphoto10.wdp"/><Relationship Id="rId12" Type="http://schemas.openxmlformats.org/officeDocument/2006/relationships/image" Target="../media/image12.png"/><Relationship Id="rId17" Type="http://schemas.microsoft.com/office/2007/relationships/hdphoto" Target="../media/hdphoto3.wdp"/><Relationship Id="rId2" Type="http://schemas.openxmlformats.org/officeDocument/2006/relationships/image" Target="../media/image2.jpg"/><Relationship Id="rId16" Type="http://schemas.openxmlformats.org/officeDocument/2006/relationships/image" Target="../media/image7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5" Type="http://schemas.microsoft.com/office/2007/relationships/hdphoto" Target="../media/hdphoto2.wdp"/><Relationship Id="rId23" Type="http://schemas.microsoft.com/office/2007/relationships/hdphoto" Target="../media/hdphoto5.wdp"/><Relationship Id="rId10" Type="http://schemas.openxmlformats.org/officeDocument/2006/relationships/image" Target="../media/image16.png"/><Relationship Id="rId19" Type="http://schemas.microsoft.com/office/2007/relationships/hdphoto" Target="../media/hdphoto1.wdp"/><Relationship Id="rId4" Type="http://schemas.openxmlformats.org/officeDocument/2006/relationships/image" Target="../media/image13.png"/><Relationship Id="rId9" Type="http://schemas.microsoft.com/office/2007/relationships/hdphoto" Target="../media/hdphoto11.wdp"/><Relationship Id="rId14" Type="http://schemas.openxmlformats.org/officeDocument/2006/relationships/image" Target="../media/image6.png"/><Relationship Id="rId2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http://content.arcanetinmen.com.s3.amazonaws.com/launch/Dual%20Launch%20Package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56169C-CECE-44CA-B95A-4D6C4E08DD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68516794-1CDD-4148-B2E1-D6E6B6CDD5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DUAL Long version (logo start)">
            <a:hlinkClick r:id="" action="ppaction://media"/>
            <a:extLst>
              <a:ext uri="{FF2B5EF4-FFF2-40B4-BE49-F238E27FC236}">
                <a16:creationId xmlns:a16="http://schemas.microsoft.com/office/drawing/2014/main" id="{A7537FAA-5529-486F-B38B-09B7CFDAD74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85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27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16847B-609E-4A9D-B377-36D04738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379" y="445789"/>
            <a:ext cx="5325919" cy="109409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>
                <a:latin typeface="Metamorphous" panose="02000606080000020004" pitchFamily="2" charset="0"/>
              </a:rPr>
              <a:t>RETAILER PUSH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7721B1D6-2671-457D-80F3-68641B3F09D7}"/>
              </a:ext>
            </a:extLst>
          </p:cNvPr>
          <p:cNvSpPr/>
          <p:nvPr/>
        </p:nvSpPr>
        <p:spPr>
          <a:xfrm>
            <a:off x="287079" y="4381500"/>
            <a:ext cx="4198813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B3F33B64-A16D-4C1C-95AB-B4B4881F6A5E}"/>
              </a:ext>
            </a:extLst>
          </p:cNvPr>
          <p:cNvSpPr txBox="1">
            <a:spLocks/>
          </p:cNvSpPr>
          <p:nvPr/>
        </p:nvSpPr>
        <p:spPr>
          <a:xfrm>
            <a:off x="424815" y="1130028"/>
            <a:ext cx="7816279" cy="719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a-DK" sz="1800" dirty="0">
              <a:latin typeface="Humanst521 BT" panose="020B0602020204020204" pitchFamily="34" charset="0"/>
            </a:endParaRPr>
          </a:p>
        </p:txBody>
      </p:sp>
      <p:sp>
        <p:nvSpPr>
          <p:cNvPr id="14" name="Pladsholder til indhold 2">
            <a:extLst>
              <a:ext uri="{FF2B5EF4-FFF2-40B4-BE49-F238E27FC236}">
                <a16:creationId xmlns:a16="http://schemas.microsoft.com/office/drawing/2014/main" id="{FB59A1D0-9264-4D78-80C7-F159312D0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4226306" cy="3207258"/>
          </a:xfrm>
        </p:spPr>
        <p:txBody>
          <a:bodyPr anchor="t">
            <a:normAutofit/>
          </a:bodyPr>
          <a:lstStyle/>
          <a:p>
            <a:r>
              <a:rPr lang="en-US" sz="2000" dirty="0">
                <a:latin typeface="Humanst521 BT" panose="020B0602020204020204" pitchFamily="34" charset="0"/>
              </a:rPr>
              <a:t>Newsletter </a:t>
            </a:r>
            <a:r>
              <a:rPr lang="en-US" sz="2000" u="sng" dirty="0">
                <a:latin typeface="Humanst521 BT" panose="020B0602020204020204" pitchFamily="34" charset="0"/>
              </a:rPr>
              <a:t>during</a:t>
            </a:r>
            <a:r>
              <a:rPr lang="en-US" sz="2000" dirty="0">
                <a:latin typeface="Humanst521 BT" panose="020B0602020204020204" pitchFamily="34" charset="0"/>
              </a:rPr>
              <a:t> pre-order period</a:t>
            </a:r>
          </a:p>
          <a:p>
            <a:endParaRPr lang="en-US" sz="2000" dirty="0">
              <a:latin typeface="Humanst521 BT" panose="020B0602020204020204" pitchFamily="34" charset="0"/>
            </a:endParaRPr>
          </a:p>
          <a:p>
            <a:r>
              <a:rPr lang="en-US" sz="2000" dirty="0">
                <a:latin typeface="Humanst521 BT" panose="020B0602020204020204" pitchFamily="34" charset="0"/>
              </a:rPr>
              <a:t>Showcasing of POS materials</a:t>
            </a:r>
          </a:p>
          <a:p>
            <a:endParaRPr lang="en-US" sz="2000" dirty="0">
              <a:latin typeface="Humanst521 BT" panose="020B0602020204020204" pitchFamily="34" charset="0"/>
            </a:endParaRPr>
          </a:p>
        </p:txBody>
      </p:sp>
      <p:sp>
        <p:nvSpPr>
          <p:cNvPr id="15" name="Rektangel: afrundede hjørner 14">
            <a:hlinkClick r:id="rId4"/>
            <a:extLst>
              <a:ext uri="{FF2B5EF4-FFF2-40B4-BE49-F238E27FC236}">
                <a16:creationId xmlns:a16="http://schemas.microsoft.com/office/drawing/2014/main" id="{31106DA4-E7D7-4B1A-87DB-7DCCF0D2C19D}"/>
              </a:ext>
            </a:extLst>
          </p:cNvPr>
          <p:cNvSpPr/>
          <p:nvPr/>
        </p:nvSpPr>
        <p:spPr>
          <a:xfrm>
            <a:off x="423770" y="4312681"/>
            <a:ext cx="3328968" cy="411719"/>
          </a:xfrm>
          <a:prstGeom prst="roundRect">
            <a:avLst/>
          </a:prstGeom>
          <a:gradFill flip="none" rotWithShape="1">
            <a:gsLst>
              <a:gs pos="0">
                <a:srgbClr val="E35C05">
                  <a:shade val="30000"/>
                  <a:satMod val="115000"/>
                </a:srgbClr>
              </a:gs>
              <a:gs pos="50000">
                <a:srgbClr val="E35C05">
                  <a:shade val="67500"/>
                  <a:satMod val="115000"/>
                </a:srgbClr>
              </a:gs>
              <a:gs pos="100000">
                <a:srgbClr val="E35C05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latin typeface="Metamorphous" panose="02000606080000020004" pitchFamily="2" charset="0"/>
                <a:ea typeface="Roboto Condensed" pitchFamily="2" charset="0"/>
              </a:rPr>
              <a:t>2K Dragon Shield Stores</a:t>
            </a:r>
            <a:endParaRPr lang="da-DK" sz="800" b="1" dirty="0">
              <a:latin typeface="Metamorphous" panose="02000606080000020004" pitchFamily="2" charset="0"/>
              <a:ea typeface="Roboto Condensed" pitchFamily="2" charset="0"/>
            </a:endParaRP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DEA347BA-049A-43F6-9013-88E82AA55F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99855">
            <a:off x="5407576" y="2154269"/>
            <a:ext cx="2455214" cy="433482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804480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9" r="33919" b="1341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16847B-609E-4A9D-B377-36D04738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664" y="532080"/>
            <a:ext cx="3438144" cy="1124712"/>
          </a:xfrm>
        </p:spPr>
        <p:txBody>
          <a:bodyPr anchor="b">
            <a:noAutofit/>
          </a:bodyPr>
          <a:lstStyle/>
          <a:p>
            <a:r>
              <a:rPr lang="en-US" sz="4000" dirty="0" err="1">
                <a:latin typeface="Metamorphous" panose="02000606080000020004" pitchFamily="2" charset="0"/>
              </a:rPr>
              <a:t>TCGPlayer</a:t>
            </a:r>
            <a:endParaRPr lang="da-DK" sz="4000" dirty="0">
              <a:latin typeface="Metamorphous" panose="02000606080000020004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pic>
        <p:nvPicPr>
          <p:cNvPr id="18" name="Billede 17">
            <a:hlinkClick r:id="rId4"/>
            <a:extLst>
              <a:ext uri="{FF2B5EF4-FFF2-40B4-BE49-F238E27FC236}">
                <a16:creationId xmlns:a16="http://schemas.microsoft.com/office/drawing/2014/main" id="{94912099-B81E-4112-9C95-79135B5688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049" b="4405"/>
          <a:stretch/>
        </p:blipFill>
        <p:spPr>
          <a:xfrm>
            <a:off x="424815" y="3927475"/>
            <a:ext cx="5283266" cy="2482850"/>
          </a:xfrm>
          <a:prstGeom prst="rect">
            <a:avLst/>
          </a:prstGeom>
        </p:spPr>
      </p:pic>
      <p:pic>
        <p:nvPicPr>
          <p:cNvPr id="21" name="Billede 20">
            <a:hlinkClick r:id="rId6"/>
            <a:extLst>
              <a:ext uri="{FF2B5EF4-FFF2-40B4-BE49-F238E27FC236}">
                <a16:creationId xmlns:a16="http://schemas.microsoft.com/office/drawing/2014/main" id="{2AEEAEED-4BAE-46DE-BAB6-DE9890A1AC8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1969" b="4468"/>
          <a:stretch/>
        </p:blipFill>
        <p:spPr>
          <a:xfrm>
            <a:off x="5993115" y="3927475"/>
            <a:ext cx="5282193" cy="2482850"/>
          </a:xfrm>
          <a:prstGeom prst="rect">
            <a:avLst/>
          </a:prstGeom>
        </p:spPr>
      </p:pic>
      <p:sp>
        <p:nvSpPr>
          <p:cNvPr id="22" name="Rektangel 21">
            <a:extLst>
              <a:ext uri="{FF2B5EF4-FFF2-40B4-BE49-F238E27FC236}">
                <a16:creationId xmlns:a16="http://schemas.microsoft.com/office/drawing/2014/main" id="{6E578757-3FBC-45A7-9B89-FAB67F92852E}"/>
              </a:ext>
            </a:extLst>
          </p:cNvPr>
          <p:cNvSpPr/>
          <p:nvPr/>
        </p:nvSpPr>
        <p:spPr>
          <a:xfrm>
            <a:off x="287079" y="2247900"/>
            <a:ext cx="3510729" cy="40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Pladsholder til indhold 2">
            <a:extLst>
              <a:ext uri="{FF2B5EF4-FFF2-40B4-BE49-F238E27FC236}">
                <a16:creationId xmlns:a16="http://schemas.microsoft.com/office/drawing/2014/main" id="{8019FE17-070F-4F11-90F3-2145A6DBE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1913916"/>
            <a:ext cx="3358134" cy="4011396"/>
          </a:xfrm>
        </p:spPr>
        <p:txBody>
          <a:bodyPr anchor="t">
            <a:normAutofit/>
          </a:bodyPr>
          <a:lstStyle/>
          <a:p>
            <a:r>
              <a:rPr lang="en-US" sz="2400" dirty="0">
                <a:latin typeface="Humanst521 BT" panose="020B0602020204020204" pitchFamily="34" charset="0"/>
              </a:rPr>
              <a:t>Front page banners</a:t>
            </a:r>
          </a:p>
          <a:p>
            <a:r>
              <a:rPr lang="en-US" sz="2400" dirty="0">
                <a:latin typeface="Humanst521 BT" panose="020B0602020204020204" pitchFamily="34" charset="0"/>
              </a:rPr>
              <a:t>Ads on categories</a:t>
            </a:r>
          </a:p>
          <a:p>
            <a:r>
              <a:rPr lang="en-US" sz="2400" dirty="0">
                <a:latin typeface="Humanst521 BT" panose="020B0602020204020204" pitchFamily="34" charset="0"/>
              </a:rPr>
              <a:t>Seller blogs</a:t>
            </a:r>
            <a:endParaRPr lang="da-DK" sz="2400" dirty="0">
              <a:latin typeface="Humanst521 BT" panose="020B0602020204020204" pitchFamily="34" charset="0"/>
            </a:endParaRPr>
          </a:p>
        </p:txBody>
      </p:sp>
      <p:pic>
        <p:nvPicPr>
          <p:cNvPr id="25" name="Billede 24">
            <a:extLst>
              <a:ext uri="{FF2B5EF4-FFF2-40B4-BE49-F238E27FC236}">
                <a16:creationId xmlns:a16="http://schemas.microsoft.com/office/drawing/2014/main" id="{F9CD171A-88FD-4036-9AB8-98087191BC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08653" y="953716"/>
            <a:ext cx="5076423" cy="2716635"/>
          </a:xfrm>
          <a:prstGeom prst="rect">
            <a:avLst/>
          </a:prstGeom>
        </p:spPr>
      </p:pic>
      <p:sp>
        <p:nvSpPr>
          <p:cNvPr id="16" name="Rektangel: afrundede hjørner 15">
            <a:hlinkClick r:id="rId9"/>
            <a:extLst>
              <a:ext uri="{FF2B5EF4-FFF2-40B4-BE49-F238E27FC236}">
                <a16:creationId xmlns:a16="http://schemas.microsoft.com/office/drawing/2014/main" id="{FEFF0199-DDC7-45F1-A608-94809F1081EA}"/>
              </a:ext>
            </a:extLst>
          </p:cNvPr>
          <p:cNvSpPr/>
          <p:nvPr/>
        </p:nvSpPr>
        <p:spPr>
          <a:xfrm>
            <a:off x="508772" y="3387194"/>
            <a:ext cx="3328968" cy="411719"/>
          </a:xfrm>
          <a:prstGeom prst="roundRect">
            <a:avLst/>
          </a:prstGeom>
          <a:gradFill flip="none" rotWithShape="1">
            <a:gsLst>
              <a:gs pos="0">
                <a:srgbClr val="E35C05">
                  <a:shade val="30000"/>
                  <a:satMod val="115000"/>
                </a:srgbClr>
              </a:gs>
              <a:gs pos="50000">
                <a:srgbClr val="E35C05">
                  <a:shade val="67500"/>
                  <a:satMod val="115000"/>
                </a:srgbClr>
              </a:gs>
              <a:gs pos="100000">
                <a:srgbClr val="E35C05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latin typeface="Metamorphous" panose="02000606080000020004" pitchFamily="2" charset="0"/>
                <a:ea typeface="Roboto Condensed" pitchFamily="2" charset="0"/>
              </a:rPr>
              <a:t>5 </a:t>
            </a:r>
            <a:r>
              <a:rPr lang="en-US" b="1" dirty="0" err="1">
                <a:latin typeface="Metamorphous" panose="02000606080000020004" pitchFamily="2" charset="0"/>
                <a:ea typeface="Roboto Condensed" pitchFamily="2" charset="0"/>
              </a:rPr>
              <a:t>mio</a:t>
            </a:r>
            <a:r>
              <a:rPr lang="en-US" b="1" dirty="0">
                <a:latin typeface="Metamorphous" panose="02000606080000020004" pitchFamily="2" charset="0"/>
                <a:ea typeface="Roboto Condensed" pitchFamily="2" charset="0"/>
              </a:rPr>
              <a:t> pageviews/month</a:t>
            </a:r>
            <a:endParaRPr lang="da-DK" sz="800" b="1" dirty="0">
              <a:latin typeface="Metamorphous" panose="02000606080000020004" pitchFamily="2" charset="0"/>
              <a:ea typeface="Roboto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2828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19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16847B-609E-4A9D-B377-36D04738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514776"/>
            <a:ext cx="4648580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>
                <a:latin typeface="Metamorphous" panose="02000606080000020004" pitchFamily="2" charset="0"/>
              </a:rPr>
              <a:t>INFLUENCERS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sp>
        <p:nvSpPr>
          <p:cNvPr id="27" name="Rektangel 26">
            <a:extLst>
              <a:ext uri="{FF2B5EF4-FFF2-40B4-BE49-F238E27FC236}">
                <a16:creationId xmlns:a16="http://schemas.microsoft.com/office/drawing/2014/main" id="{759EE53B-66CD-4481-A26F-6AD6444DA3E9}"/>
              </a:ext>
            </a:extLst>
          </p:cNvPr>
          <p:cNvSpPr/>
          <p:nvPr/>
        </p:nvSpPr>
        <p:spPr>
          <a:xfrm>
            <a:off x="176639" y="2272030"/>
            <a:ext cx="4198813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9218" name="Picture 2" descr="Billedresultat for play to win thumbnail cedh">
            <a:hlinkClick r:id="rId4"/>
            <a:extLst>
              <a:ext uri="{FF2B5EF4-FFF2-40B4-BE49-F238E27FC236}">
                <a16:creationId xmlns:a16="http://schemas.microsoft.com/office/drawing/2014/main" id="{2A93F94C-2F21-4476-B45F-B723CBC57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63" y="3460750"/>
            <a:ext cx="3485835" cy="261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Billedresultat for youtube logo">
            <a:extLst>
              <a:ext uri="{FF2B5EF4-FFF2-40B4-BE49-F238E27FC236}">
                <a16:creationId xmlns:a16="http://schemas.microsoft.com/office/drawing/2014/main" id="{C9D44957-CF5C-478A-B0F2-613859F40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768" y="2890669"/>
            <a:ext cx="3030464" cy="6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itel 1">
            <a:extLst>
              <a:ext uri="{FF2B5EF4-FFF2-40B4-BE49-F238E27FC236}">
                <a16:creationId xmlns:a16="http://schemas.microsoft.com/office/drawing/2014/main" id="{6CB68080-FE1A-4220-9565-EDD596E17791}"/>
              </a:ext>
            </a:extLst>
          </p:cNvPr>
          <p:cNvSpPr txBox="1">
            <a:spLocks/>
          </p:cNvSpPr>
          <p:nvPr/>
        </p:nvSpPr>
        <p:spPr>
          <a:xfrm>
            <a:off x="647634" y="5729531"/>
            <a:ext cx="3485835" cy="6093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>
                <a:latin typeface="Humanst521 BT" panose="020B0602020204020204" pitchFamily="34" charset="0"/>
              </a:rPr>
              <a:t>PLAY TO WIN</a:t>
            </a:r>
          </a:p>
        </p:txBody>
      </p:sp>
      <p:sp>
        <p:nvSpPr>
          <p:cNvPr id="35" name="Titel 1">
            <a:extLst>
              <a:ext uri="{FF2B5EF4-FFF2-40B4-BE49-F238E27FC236}">
                <a16:creationId xmlns:a16="http://schemas.microsoft.com/office/drawing/2014/main" id="{EB8E0485-02C8-41A1-84BF-C4C9D0D70B33}"/>
              </a:ext>
            </a:extLst>
          </p:cNvPr>
          <p:cNvSpPr txBox="1">
            <a:spLocks/>
          </p:cNvSpPr>
          <p:nvPr/>
        </p:nvSpPr>
        <p:spPr>
          <a:xfrm>
            <a:off x="365598" y="1909644"/>
            <a:ext cx="4215170" cy="15287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Humanst521 BT" panose="020B0602020204020204" pitchFamily="34" charset="0"/>
              </a:rPr>
              <a:t>COLLABS WITH SEVERAL COMMUNITY INFLUENCERS,</a:t>
            </a:r>
          </a:p>
          <a:p>
            <a:endParaRPr lang="en-US" sz="2400" dirty="0">
              <a:latin typeface="Humanst521 BT" panose="020B0602020204020204" pitchFamily="34" charset="0"/>
            </a:endParaRPr>
          </a:p>
          <a:p>
            <a:r>
              <a:rPr lang="en-US" sz="2400" u="sng" dirty="0">
                <a:latin typeface="Humanst521 BT" panose="020B0602020204020204" pitchFamily="34" charset="0"/>
              </a:rPr>
              <a:t>AMONG OTHERS</a:t>
            </a:r>
            <a:r>
              <a:rPr lang="en-US" sz="2400" dirty="0">
                <a:latin typeface="Humanst521 BT" panose="020B0602020204020204" pitchFamily="34" charset="0"/>
              </a:rPr>
              <a:t>:</a:t>
            </a:r>
          </a:p>
          <a:p>
            <a:pPr algn="ctr"/>
            <a:endParaRPr lang="da-DK" sz="2400" dirty="0">
              <a:latin typeface="Humanst521 BT" panose="020B0602020204020204" pitchFamily="34" charset="0"/>
            </a:endParaRPr>
          </a:p>
        </p:txBody>
      </p:sp>
      <p:pic>
        <p:nvPicPr>
          <p:cNvPr id="9226" name="Picture 10" descr="Billedresultat for I hate your deck thumbnail cedh">
            <a:hlinkClick r:id="rId7"/>
            <a:extLst>
              <a:ext uri="{FF2B5EF4-FFF2-40B4-BE49-F238E27FC236}">
                <a16:creationId xmlns:a16="http://schemas.microsoft.com/office/drawing/2014/main" id="{1B06A19E-4A6C-4C2E-8920-0EA97EEE0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220" y="3779618"/>
            <a:ext cx="3491561" cy="196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itel 1">
            <a:extLst>
              <a:ext uri="{FF2B5EF4-FFF2-40B4-BE49-F238E27FC236}">
                <a16:creationId xmlns:a16="http://schemas.microsoft.com/office/drawing/2014/main" id="{700E5708-62D6-471B-83BB-9F014E24CD5B}"/>
              </a:ext>
            </a:extLst>
          </p:cNvPr>
          <p:cNvSpPr txBox="1">
            <a:spLocks/>
          </p:cNvSpPr>
          <p:nvPr/>
        </p:nvSpPr>
        <p:spPr>
          <a:xfrm>
            <a:off x="4375452" y="5743621"/>
            <a:ext cx="3485835" cy="5952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>
                <a:latin typeface="Humanst521 BT" panose="020B0602020204020204" pitchFamily="34" charset="0"/>
              </a:rPr>
              <a:t>I HATE YOUR DECK</a:t>
            </a:r>
          </a:p>
        </p:txBody>
      </p:sp>
      <p:sp>
        <p:nvSpPr>
          <p:cNvPr id="38" name="Titel 1">
            <a:extLst>
              <a:ext uri="{FF2B5EF4-FFF2-40B4-BE49-F238E27FC236}">
                <a16:creationId xmlns:a16="http://schemas.microsoft.com/office/drawing/2014/main" id="{6ADE0B66-9A92-4649-A1D4-FB3B8E7A59EB}"/>
              </a:ext>
            </a:extLst>
          </p:cNvPr>
          <p:cNvSpPr txBox="1">
            <a:spLocks/>
          </p:cNvSpPr>
          <p:nvPr/>
        </p:nvSpPr>
        <p:spPr>
          <a:xfrm>
            <a:off x="7943498" y="5729531"/>
            <a:ext cx="3485835" cy="87700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>
                <a:latin typeface="Humanst521 BT" panose="020B0602020204020204" pitchFamily="34" charset="0"/>
              </a:rPr>
              <a:t>PLAYING WITH POWER</a:t>
            </a:r>
          </a:p>
          <a:p>
            <a:pPr algn="ctr"/>
            <a:endParaRPr lang="en-US" sz="2000" dirty="0">
              <a:latin typeface="Humanst521 BT" panose="020B0602020204020204" pitchFamily="34" charset="0"/>
            </a:endParaRPr>
          </a:p>
        </p:txBody>
      </p:sp>
      <p:pic>
        <p:nvPicPr>
          <p:cNvPr id="9228" name="Picture 12" descr="May be an image of 5 people and people smiling">
            <a:hlinkClick r:id="rId9"/>
            <a:extLst>
              <a:ext uri="{FF2B5EF4-FFF2-40B4-BE49-F238E27FC236}">
                <a16:creationId xmlns:a16="http://schemas.microsoft.com/office/drawing/2014/main" id="{E916671A-9B87-4CFF-9701-BA00B9E1A5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5" b="5815"/>
          <a:stretch/>
        </p:blipFill>
        <p:spPr bwMode="auto">
          <a:xfrm>
            <a:off x="7989176" y="3751438"/>
            <a:ext cx="3440157" cy="196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ktangel: afrundede hjørner 20">
            <a:hlinkClick r:id="rId11"/>
            <a:extLst>
              <a:ext uri="{FF2B5EF4-FFF2-40B4-BE49-F238E27FC236}">
                <a16:creationId xmlns:a16="http://schemas.microsoft.com/office/drawing/2014/main" id="{77181948-7A46-4012-AD58-3342B18C0815}"/>
              </a:ext>
            </a:extLst>
          </p:cNvPr>
          <p:cNvSpPr/>
          <p:nvPr/>
        </p:nvSpPr>
        <p:spPr>
          <a:xfrm>
            <a:off x="726067" y="6291020"/>
            <a:ext cx="3328968" cy="411719"/>
          </a:xfrm>
          <a:prstGeom prst="roundRect">
            <a:avLst/>
          </a:prstGeom>
          <a:gradFill flip="none" rotWithShape="1">
            <a:gsLst>
              <a:gs pos="0">
                <a:srgbClr val="E35C05">
                  <a:shade val="30000"/>
                  <a:satMod val="115000"/>
                </a:srgbClr>
              </a:gs>
              <a:gs pos="50000">
                <a:srgbClr val="E35C05">
                  <a:shade val="67500"/>
                  <a:satMod val="115000"/>
                </a:srgbClr>
              </a:gs>
              <a:gs pos="100000">
                <a:srgbClr val="E35C05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Metamorphous" panose="02000606080000020004" pitchFamily="2" charset="0"/>
                <a:ea typeface="Roboto Condensed" pitchFamily="2" charset="0"/>
              </a:rPr>
              <a:t>165K views/month</a:t>
            </a:r>
            <a:endParaRPr lang="da-DK" sz="1000" b="1" dirty="0">
              <a:latin typeface="Metamorphous" panose="02000606080000020004" pitchFamily="2" charset="0"/>
              <a:ea typeface="Roboto Condensed" pitchFamily="2" charset="0"/>
            </a:endParaRPr>
          </a:p>
        </p:txBody>
      </p:sp>
      <p:sp>
        <p:nvSpPr>
          <p:cNvPr id="22" name="Rektangel: afrundede hjørner 21">
            <a:hlinkClick r:id="rId11"/>
            <a:extLst>
              <a:ext uri="{FF2B5EF4-FFF2-40B4-BE49-F238E27FC236}">
                <a16:creationId xmlns:a16="http://schemas.microsoft.com/office/drawing/2014/main" id="{93028A1C-F89A-496B-B998-3C0833A2FB27}"/>
              </a:ext>
            </a:extLst>
          </p:cNvPr>
          <p:cNvSpPr/>
          <p:nvPr/>
        </p:nvSpPr>
        <p:spPr>
          <a:xfrm>
            <a:off x="8021931" y="6338885"/>
            <a:ext cx="3328968" cy="411719"/>
          </a:xfrm>
          <a:prstGeom prst="roundRect">
            <a:avLst/>
          </a:prstGeom>
          <a:gradFill flip="none" rotWithShape="1">
            <a:gsLst>
              <a:gs pos="0">
                <a:srgbClr val="E35C05">
                  <a:shade val="30000"/>
                  <a:satMod val="115000"/>
                </a:srgbClr>
              </a:gs>
              <a:gs pos="50000">
                <a:srgbClr val="E35C05">
                  <a:shade val="67500"/>
                  <a:satMod val="115000"/>
                </a:srgbClr>
              </a:gs>
              <a:gs pos="100000">
                <a:srgbClr val="E35C05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Metamorphous" panose="02000606080000020004" pitchFamily="2" charset="0"/>
                <a:ea typeface="Roboto Condensed" pitchFamily="2" charset="0"/>
              </a:rPr>
              <a:t>250K views/month</a:t>
            </a:r>
            <a:endParaRPr lang="da-DK" sz="1000" b="1" dirty="0">
              <a:latin typeface="Metamorphous" panose="02000606080000020004" pitchFamily="2" charset="0"/>
              <a:ea typeface="Roboto Condensed" pitchFamily="2" charset="0"/>
            </a:endParaRPr>
          </a:p>
        </p:txBody>
      </p:sp>
      <p:sp>
        <p:nvSpPr>
          <p:cNvPr id="23" name="Rektangel: afrundede hjørner 22">
            <a:hlinkClick r:id="rId11"/>
            <a:extLst>
              <a:ext uri="{FF2B5EF4-FFF2-40B4-BE49-F238E27FC236}">
                <a16:creationId xmlns:a16="http://schemas.microsoft.com/office/drawing/2014/main" id="{2CB53407-59B9-4366-8E1B-CCDF4B7F1C7E}"/>
              </a:ext>
            </a:extLst>
          </p:cNvPr>
          <p:cNvSpPr/>
          <p:nvPr/>
        </p:nvSpPr>
        <p:spPr>
          <a:xfrm>
            <a:off x="4453885" y="6318886"/>
            <a:ext cx="3328968" cy="411719"/>
          </a:xfrm>
          <a:prstGeom prst="roundRect">
            <a:avLst/>
          </a:prstGeom>
          <a:gradFill flip="none" rotWithShape="1">
            <a:gsLst>
              <a:gs pos="0">
                <a:srgbClr val="E35C05">
                  <a:shade val="30000"/>
                  <a:satMod val="115000"/>
                </a:srgbClr>
              </a:gs>
              <a:gs pos="50000">
                <a:srgbClr val="E35C05">
                  <a:shade val="67500"/>
                  <a:satMod val="115000"/>
                </a:srgbClr>
              </a:gs>
              <a:gs pos="100000">
                <a:srgbClr val="E35C05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Metamorphous" panose="02000606080000020004" pitchFamily="2" charset="0"/>
                <a:ea typeface="Roboto Condensed" pitchFamily="2" charset="0"/>
              </a:rPr>
              <a:t>50K views/month</a:t>
            </a:r>
            <a:endParaRPr lang="da-DK" sz="1000" b="1" dirty="0">
              <a:latin typeface="Metamorphous" panose="02000606080000020004" pitchFamily="2" charset="0"/>
              <a:ea typeface="Roboto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816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19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16847B-609E-4A9D-B377-36D04738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4708906" cy="1124712"/>
          </a:xfrm>
        </p:spPr>
        <p:txBody>
          <a:bodyPr anchor="b">
            <a:normAutofit/>
          </a:bodyPr>
          <a:lstStyle/>
          <a:p>
            <a:r>
              <a:rPr lang="en-US" sz="4000" dirty="0">
                <a:latin typeface="Metamorphous" panose="02000606080000020004" pitchFamily="2" charset="0"/>
              </a:rPr>
              <a:t>SOCIAL MEDIA</a:t>
            </a:r>
            <a:endParaRPr lang="da-DK" sz="4000" dirty="0">
              <a:latin typeface="Metamorphous" panose="02000606080000020004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CE61A16-479F-408E-8169-D1E67D4BB2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4226306" cy="3207258"/>
          </a:xfrm>
        </p:spPr>
        <p:txBody>
          <a:bodyPr anchor="t">
            <a:normAutofit/>
          </a:bodyPr>
          <a:lstStyle/>
          <a:p>
            <a:r>
              <a:rPr lang="en-US" sz="2000" dirty="0">
                <a:latin typeface="Humanst521 BT" panose="020B0602020204020204" pitchFamily="34" charset="0"/>
              </a:rPr>
              <a:t>Announcement post during pre-order period </a:t>
            </a:r>
          </a:p>
          <a:p>
            <a:r>
              <a:rPr lang="en-US" sz="2000" dirty="0">
                <a:latin typeface="Humanst521 BT" panose="020B0602020204020204" pitchFamily="34" charset="0"/>
              </a:rPr>
              <a:t>Several posts during launch</a:t>
            </a:r>
          </a:p>
          <a:p>
            <a:r>
              <a:rPr lang="en-US" sz="2000" dirty="0">
                <a:latin typeface="Humanst521 BT" panose="020B0602020204020204" pitchFamily="34" charset="0"/>
              </a:rPr>
              <a:t>April: Dual is 30-40% of our content</a:t>
            </a:r>
          </a:p>
          <a:p>
            <a:r>
              <a:rPr lang="en-US" sz="2000" dirty="0">
                <a:latin typeface="Humanst521 BT" panose="020B0602020204020204" pitchFamily="34" charset="0"/>
              </a:rPr>
              <a:t>Dedicated post for </a:t>
            </a:r>
            <a:r>
              <a:rPr lang="en-US" sz="2000" u="sng" dirty="0">
                <a:latin typeface="Humanst521 BT" panose="020B0602020204020204" pitchFamily="34" charset="0"/>
              </a:rPr>
              <a:t>EACH </a:t>
            </a:r>
            <a:r>
              <a:rPr lang="en-US" sz="2000" dirty="0">
                <a:latin typeface="Humanst521 BT" panose="020B0602020204020204" pitchFamily="34" charset="0"/>
              </a:rPr>
              <a:t>color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314D0D54-D711-4760-9094-7D0E1F2401E3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066CC3AA-762F-456D-B661-3D6D15AC1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pic>
        <p:nvPicPr>
          <p:cNvPr id="2050" name="Picture 2" descr="Billedresultat for tweet logo">
            <a:extLst>
              <a:ext uri="{FF2B5EF4-FFF2-40B4-BE49-F238E27FC236}">
                <a16:creationId xmlns:a16="http://schemas.microsoft.com/office/drawing/2014/main" id="{9FC5BBD8-761F-4A37-A873-2CD910DAF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61111" y1="40278" x2="43333" y2="5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05" y="5454263"/>
            <a:ext cx="1025420" cy="1025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illedresultat for facebook logo">
            <a:extLst>
              <a:ext uri="{FF2B5EF4-FFF2-40B4-BE49-F238E27FC236}">
                <a16:creationId xmlns:a16="http://schemas.microsoft.com/office/drawing/2014/main" id="{99CEACFB-BBE1-441A-9867-9EBBE8790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42" b="94903" l="9585" r="89617">
                        <a14:foregroundMark x1="58307" y1="28155" x2="54952" y2="14320"/>
                        <a14:foregroundMark x1="54952" y1="14320" x2="52396" y2="12864"/>
                        <a14:foregroundMark x1="66613" y1="92961" x2="44888" y2="94903"/>
                        <a14:foregroundMark x1="78754" y1="22330" x2="65655" y2="19175"/>
                        <a14:foregroundMark x1="65655" y1="19175" x2="58307" y2="13107"/>
                        <a14:foregroundMark x1="58307" y1="13107" x2="39617" y2="12379"/>
                        <a14:foregroundMark x1="39617" y1="12379" x2="38978" y2="12864"/>
                        <a14:foregroundMark x1="30192" y1="11893" x2="61661" y2="7524"/>
                        <a14:foregroundMark x1="61661" y1="7524" x2="66933" y2="8010"/>
                        <a14:foregroundMark x1="24281" y1="2184" x2="32748" y2="2184"/>
                        <a14:foregroundMark x1="32748" y1="2184" x2="49361" y2="1942"/>
                        <a14:foregroundMark x1="49361" y1="1942" x2="75719" y2="1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05" y="4787155"/>
            <a:ext cx="1025420" cy="67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id="{25683B29-765B-4BF0-965B-4293009DFF14}"/>
              </a:ext>
            </a:extLst>
          </p:cNvPr>
          <p:cNvSpPr txBox="1">
            <a:spLocks/>
          </p:cNvSpPr>
          <p:nvPr/>
        </p:nvSpPr>
        <p:spPr>
          <a:xfrm>
            <a:off x="1168015" y="4820371"/>
            <a:ext cx="4708906" cy="5371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a-DK" sz="2400" dirty="0">
              <a:latin typeface="Metamorphous" panose="02000606080000020004" pitchFamily="2" charset="0"/>
            </a:endParaRP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CD1472C1-E567-41FC-AEBA-A93C187518E9}"/>
              </a:ext>
            </a:extLst>
          </p:cNvPr>
          <p:cNvSpPr txBox="1">
            <a:spLocks/>
          </p:cNvSpPr>
          <p:nvPr/>
        </p:nvSpPr>
        <p:spPr>
          <a:xfrm>
            <a:off x="1543789" y="5861066"/>
            <a:ext cx="3328968" cy="5429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>
                <a:latin typeface="Humanst521 BT" panose="020B0602020204020204" pitchFamily="34" charset="0"/>
              </a:rPr>
              <a:t>(DOUBLED in 2020)</a:t>
            </a:r>
            <a:endParaRPr lang="da-DK" sz="2000" dirty="0">
              <a:latin typeface="Humanst521 BT" panose="020B0602020204020204" pitchFamily="34" charset="0"/>
            </a:endParaRPr>
          </a:p>
        </p:txBody>
      </p:sp>
      <p:sp>
        <p:nvSpPr>
          <p:cNvPr id="17" name="Rektangel: afrundede hjørner 16">
            <a:hlinkClick r:id="rId8"/>
            <a:extLst>
              <a:ext uri="{FF2B5EF4-FFF2-40B4-BE49-F238E27FC236}">
                <a16:creationId xmlns:a16="http://schemas.microsoft.com/office/drawing/2014/main" id="{334D43DD-27D9-4BF6-85C3-CCE51F4C74E3}"/>
              </a:ext>
            </a:extLst>
          </p:cNvPr>
          <p:cNvSpPr/>
          <p:nvPr/>
        </p:nvSpPr>
        <p:spPr>
          <a:xfrm>
            <a:off x="1543789" y="4945787"/>
            <a:ext cx="3328968" cy="411719"/>
          </a:xfrm>
          <a:prstGeom prst="roundRect">
            <a:avLst/>
          </a:prstGeom>
          <a:gradFill flip="none" rotWithShape="1">
            <a:gsLst>
              <a:gs pos="0">
                <a:srgbClr val="E35C05">
                  <a:shade val="30000"/>
                  <a:satMod val="115000"/>
                </a:srgbClr>
              </a:gs>
              <a:gs pos="50000">
                <a:srgbClr val="E35C05">
                  <a:shade val="67500"/>
                  <a:satMod val="115000"/>
                </a:srgbClr>
              </a:gs>
              <a:gs pos="100000">
                <a:srgbClr val="E35C05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Metamorphous" panose="02000606080000020004" pitchFamily="2" charset="0"/>
                <a:ea typeface="Roboto Condensed" pitchFamily="2" charset="0"/>
              </a:rPr>
              <a:t>92K followers</a:t>
            </a:r>
            <a:endParaRPr lang="da-DK" sz="1000" b="1" dirty="0">
              <a:latin typeface="Metamorphous" panose="02000606080000020004" pitchFamily="2" charset="0"/>
              <a:ea typeface="Roboto Condensed" pitchFamily="2" charset="0"/>
            </a:endParaRPr>
          </a:p>
        </p:txBody>
      </p:sp>
      <p:sp>
        <p:nvSpPr>
          <p:cNvPr id="18" name="Rektangel: afrundede hjørner 17">
            <a:hlinkClick r:id="rId8"/>
            <a:extLst>
              <a:ext uri="{FF2B5EF4-FFF2-40B4-BE49-F238E27FC236}">
                <a16:creationId xmlns:a16="http://schemas.microsoft.com/office/drawing/2014/main" id="{282600E8-7FC3-4717-94FA-0DD1F7E1AF8E}"/>
              </a:ext>
            </a:extLst>
          </p:cNvPr>
          <p:cNvSpPr/>
          <p:nvPr/>
        </p:nvSpPr>
        <p:spPr>
          <a:xfrm>
            <a:off x="1543789" y="5620291"/>
            <a:ext cx="3328968" cy="411719"/>
          </a:xfrm>
          <a:prstGeom prst="roundRect">
            <a:avLst/>
          </a:prstGeom>
          <a:gradFill flip="none" rotWithShape="1">
            <a:gsLst>
              <a:gs pos="0">
                <a:srgbClr val="E35C05">
                  <a:shade val="30000"/>
                  <a:satMod val="115000"/>
                </a:srgbClr>
              </a:gs>
              <a:gs pos="50000">
                <a:srgbClr val="E35C05">
                  <a:shade val="67500"/>
                  <a:satMod val="115000"/>
                </a:srgbClr>
              </a:gs>
              <a:gs pos="100000">
                <a:srgbClr val="E35C05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Metamorphous" panose="02000606080000020004" pitchFamily="2" charset="0"/>
                <a:ea typeface="Roboto Condensed" pitchFamily="2" charset="0"/>
              </a:rPr>
              <a:t>6K followers</a:t>
            </a:r>
            <a:endParaRPr lang="da-DK" sz="1000" b="1" dirty="0">
              <a:latin typeface="Metamorphous" panose="02000606080000020004" pitchFamily="2" charset="0"/>
              <a:ea typeface="Roboto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095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19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16847B-609E-4A9D-B377-36D04738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422656"/>
            <a:ext cx="5610606" cy="112471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000" dirty="0">
                <a:latin typeface="Metamorphous" panose="02000606080000020004" pitchFamily="2" charset="0"/>
              </a:rPr>
              <a:t>PREVIOUS RESULTS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0856E2D6-41ED-4DDF-96A2-451F1D4E4E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1" y="1636195"/>
            <a:ext cx="5056860" cy="4799149"/>
          </a:xfrm>
          <a:prstGeom prst="rect">
            <a:avLst/>
          </a:prstGeom>
        </p:spPr>
      </p:pic>
      <p:sp>
        <p:nvSpPr>
          <p:cNvPr id="22" name="Titel 1">
            <a:extLst>
              <a:ext uri="{FF2B5EF4-FFF2-40B4-BE49-F238E27FC236}">
                <a16:creationId xmlns:a16="http://schemas.microsoft.com/office/drawing/2014/main" id="{F2C827B5-F62F-4D18-B667-89546FA0D5CF}"/>
              </a:ext>
            </a:extLst>
          </p:cNvPr>
          <p:cNvSpPr txBox="1">
            <a:spLocks/>
          </p:cNvSpPr>
          <p:nvPr/>
        </p:nvSpPr>
        <p:spPr>
          <a:xfrm>
            <a:off x="424815" y="1130028"/>
            <a:ext cx="7816279" cy="719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latin typeface="Humanst521 BT" panose="020B0602020204020204" pitchFamily="34" charset="0"/>
              </a:rPr>
              <a:t>BRUSHED ANNOUNCEMENT</a:t>
            </a:r>
            <a:endParaRPr lang="da-DK" sz="1800" dirty="0">
              <a:latin typeface="Humanst521 BT" panose="020B0602020204020204" pitchFamily="34" charset="0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832370A0-C92F-4E35-919D-55141629010A}"/>
              </a:ext>
            </a:extLst>
          </p:cNvPr>
          <p:cNvSpPr/>
          <p:nvPr/>
        </p:nvSpPr>
        <p:spPr>
          <a:xfrm>
            <a:off x="371094" y="2254740"/>
            <a:ext cx="3743706" cy="422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4" name="Titel 1">
            <a:extLst>
              <a:ext uri="{FF2B5EF4-FFF2-40B4-BE49-F238E27FC236}">
                <a16:creationId xmlns:a16="http://schemas.microsoft.com/office/drawing/2014/main" id="{63FE6885-9316-49A6-943D-A3472056C730}"/>
              </a:ext>
            </a:extLst>
          </p:cNvPr>
          <p:cNvSpPr txBox="1">
            <a:spLocks/>
          </p:cNvSpPr>
          <p:nvPr/>
        </p:nvSpPr>
        <p:spPr>
          <a:xfrm>
            <a:off x="501313" y="2015157"/>
            <a:ext cx="3984579" cy="29930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153K  REACH</a:t>
            </a:r>
            <a:endParaRPr lang="da-DK" sz="2400" dirty="0">
              <a:latin typeface="Humanst521 BT" panose="020B0602020204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10K ENGAGEMENTS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7K LIKES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284 COMMENTS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1165 SHARES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F5751D36-B327-4ECB-9DFE-F316DE0DF101}"/>
              </a:ext>
            </a:extLst>
          </p:cNvPr>
          <p:cNvSpPr/>
          <p:nvPr/>
        </p:nvSpPr>
        <p:spPr>
          <a:xfrm>
            <a:off x="393237" y="4433371"/>
            <a:ext cx="2659321" cy="7773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Rektangel: afrundede hjørner 14">
            <a:hlinkClick r:id="rId5"/>
            <a:extLst>
              <a:ext uri="{FF2B5EF4-FFF2-40B4-BE49-F238E27FC236}">
                <a16:creationId xmlns:a16="http://schemas.microsoft.com/office/drawing/2014/main" id="{C314DDE5-BF73-40C9-B941-B180E0E410A1}"/>
              </a:ext>
            </a:extLst>
          </p:cNvPr>
          <p:cNvSpPr/>
          <p:nvPr/>
        </p:nvSpPr>
        <p:spPr>
          <a:xfrm>
            <a:off x="501313" y="2408308"/>
            <a:ext cx="3328968" cy="411719"/>
          </a:xfrm>
          <a:prstGeom prst="roundRect">
            <a:avLst/>
          </a:prstGeom>
          <a:gradFill flip="none" rotWithShape="1">
            <a:gsLst>
              <a:gs pos="0">
                <a:srgbClr val="E35C05">
                  <a:shade val="30000"/>
                  <a:satMod val="115000"/>
                </a:srgbClr>
              </a:gs>
              <a:gs pos="50000">
                <a:srgbClr val="E35C05">
                  <a:shade val="67500"/>
                  <a:satMod val="115000"/>
                </a:srgbClr>
              </a:gs>
              <a:gs pos="100000">
                <a:srgbClr val="E35C05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Metamorphous" panose="02000606080000020004" pitchFamily="2" charset="0"/>
                <a:ea typeface="Roboto Condensed" pitchFamily="2" charset="0"/>
              </a:rPr>
              <a:t>153K reach</a:t>
            </a:r>
            <a:endParaRPr lang="da-DK" sz="1000" b="1" dirty="0">
              <a:latin typeface="Metamorphous" panose="02000606080000020004" pitchFamily="2" charset="0"/>
              <a:ea typeface="Roboto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83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27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id="{DB3611F8-F2E7-4D33-9576-90031CFEE727}"/>
              </a:ext>
            </a:extLst>
          </p:cNvPr>
          <p:cNvSpPr txBox="1">
            <a:spLocks/>
          </p:cNvSpPr>
          <p:nvPr/>
        </p:nvSpPr>
        <p:spPr>
          <a:xfrm>
            <a:off x="371094" y="422656"/>
            <a:ext cx="5890006" cy="11247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Metamorphous" panose="02000606080000020004" pitchFamily="2" charset="0"/>
              </a:rPr>
              <a:t>PREVIOUS RESULTS</a:t>
            </a: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71C5C3AE-7514-4772-A6AF-3C8A49AAF258}"/>
              </a:ext>
            </a:extLst>
          </p:cNvPr>
          <p:cNvSpPr txBox="1">
            <a:spLocks/>
          </p:cNvSpPr>
          <p:nvPr/>
        </p:nvSpPr>
        <p:spPr>
          <a:xfrm>
            <a:off x="424815" y="1130028"/>
            <a:ext cx="7816279" cy="719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latin typeface="Humanst521 BT" panose="020B0602020204020204" pitchFamily="34" charset="0"/>
              </a:rPr>
              <a:t>NOMAD ANNOUNCEMENT</a:t>
            </a:r>
            <a:endParaRPr lang="da-DK" sz="1800" dirty="0">
              <a:latin typeface="Humanst521 BT" panose="020B0602020204020204" pitchFamily="34" charset="0"/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7035D22-FE1B-456A-B51F-138213A8E872}"/>
              </a:ext>
            </a:extLst>
          </p:cNvPr>
          <p:cNvSpPr/>
          <p:nvPr/>
        </p:nvSpPr>
        <p:spPr>
          <a:xfrm>
            <a:off x="287079" y="4381500"/>
            <a:ext cx="4198813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4" name="Titel 1">
            <a:extLst>
              <a:ext uri="{FF2B5EF4-FFF2-40B4-BE49-F238E27FC236}">
                <a16:creationId xmlns:a16="http://schemas.microsoft.com/office/drawing/2014/main" id="{B6FF1BFF-5249-4211-A70B-27D26A09505D}"/>
              </a:ext>
            </a:extLst>
          </p:cNvPr>
          <p:cNvSpPr txBox="1">
            <a:spLocks/>
          </p:cNvSpPr>
          <p:nvPr/>
        </p:nvSpPr>
        <p:spPr>
          <a:xfrm>
            <a:off x="501313" y="2015157"/>
            <a:ext cx="3984579" cy="29930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102K  REACH</a:t>
            </a:r>
            <a:endParaRPr lang="da-DK" sz="2400" dirty="0">
              <a:latin typeface="Humanst521 BT" panose="020B0602020204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6K ENGAGEMENTS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5K LIKES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106 COMMENTS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361 SHARES</a:t>
            </a:r>
          </a:p>
        </p:txBody>
      </p:sp>
      <p:pic>
        <p:nvPicPr>
          <p:cNvPr id="7" name="Billede 6" descr="Et billede, der indeholder tekst, monitor, sort, skærmbillede&#10;&#10;Automatisk genereret beskrivelse">
            <a:extLst>
              <a:ext uri="{FF2B5EF4-FFF2-40B4-BE49-F238E27FC236}">
                <a16:creationId xmlns:a16="http://schemas.microsoft.com/office/drawing/2014/main" id="{AD4BE4C1-8121-4D7D-B7F0-28C7E7E193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548" y="1547368"/>
            <a:ext cx="6245463" cy="4926086"/>
          </a:xfrm>
          <a:prstGeom prst="rect">
            <a:avLst/>
          </a:prstGeom>
        </p:spPr>
      </p:pic>
      <p:sp>
        <p:nvSpPr>
          <p:cNvPr id="15" name="Rektangel: afrundede hjørner 14">
            <a:hlinkClick r:id="rId5"/>
            <a:extLst>
              <a:ext uri="{FF2B5EF4-FFF2-40B4-BE49-F238E27FC236}">
                <a16:creationId xmlns:a16="http://schemas.microsoft.com/office/drawing/2014/main" id="{28F42348-5C06-4529-A1AA-7C8A6F4B74C9}"/>
              </a:ext>
            </a:extLst>
          </p:cNvPr>
          <p:cNvSpPr/>
          <p:nvPr/>
        </p:nvSpPr>
        <p:spPr>
          <a:xfrm>
            <a:off x="501313" y="2408308"/>
            <a:ext cx="3328968" cy="411719"/>
          </a:xfrm>
          <a:prstGeom prst="roundRect">
            <a:avLst/>
          </a:prstGeom>
          <a:gradFill flip="none" rotWithShape="1">
            <a:gsLst>
              <a:gs pos="0">
                <a:srgbClr val="E35C05">
                  <a:shade val="30000"/>
                  <a:satMod val="115000"/>
                </a:srgbClr>
              </a:gs>
              <a:gs pos="50000">
                <a:srgbClr val="E35C05">
                  <a:shade val="67500"/>
                  <a:satMod val="115000"/>
                </a:srgbClr>
              </a:gs>
              <a:gs pos="100000">
                <a:srgbClr val="E35C05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Metamorphous" panose="02000606080000020004" pitchFamily="2" charset="0"/>
                <a:ea typeface="Roboto Condensed" pitchFamily="2" charset="0"/>
              </a:rPr>
              <a:t>102K reach</a:t>
            </a:r>
            <a:endParaRPr lang="da-DK" sz="1000" b="1" dirty="0">
              <a:latin typeface="Metamorphous" panose="02000606080000020004" pitchFamily="2" charset="0"/>
              <a:ea typeface="Roboto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8195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27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7721B1D6-2671-457D-80F3-68641B3F09D7}"/>
              </a:ext>
            </a:extLst>
          </p:cNvPr>
          <p:cNvSpPr/>
          <p:nvPr/>
        </p:nvSpPr>
        <p:spPr>
          <a:xfrm>
            <a:off x="287079" y="4375470"/>
            <a:ext cx="4198813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8F230E83-659C-4207-A6FD-4DD3E77A7C3F}"/>
              </a:ext>
            </a:extLst>
          </p:cNvPr>
          <p:cNvSpPr txBox="1">
            <a:spLocks/>
          </p:cNvSpPr>
          <p:nvPr/>
        </p:nvSpPr>
        <p:spPr>
          <a:xfrm>
            <a:off x="414713" y="505004"/>
            <a:ext cx="5890006" cy="11247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Metamorphous" panose="02000606080000020004" pitchFamily="2" charset="0"/>
              </a:rPr>
              <a:t>PAID MARKETING</a:t>
            </a: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CBDCA602-077D-49EF-8B9A-DA7CB3905E4F}"/>
              </a:ext>
            </a:extLst>
          </p:cNvPr>
          <p:cNvSpPr txBox="1">
            <a:spLocks/>
          </p:cNvSpPr>
          <p:nvPr/>
        </p:nvSpPr>
        <p:spPr>
          <a:xfrm>
            <a:off x="501313" y="1792512"/>
            <a:ext cx="3984579" cy="16903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YouTube</a:t>
            </a:r>
            <a:endParaRPr lang="da-DK" sz="2400" dirty="0">
              <a:latin typeface="Humanst521 BT" panose="020B0602020204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Facebook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Humanst521 BT" panose="020B0602020204020204" pitchFamily="34" charset="0"/>
              </a:rPr>
              <a:t>Google</a:t>
            </a:r>
          </a:p>
        </p:txBody>
      </p:sp>
      <p:sp>
        <p:nvSpPr>
          <p:cNvPr id="15" name="Rektangel: afrundede hjørner 14">
            <a:hlinkClick r:id="rId4"/>
            <a:extLst>
              <a:ext uri="{FF2B5EF4-FFF2-40B4-BE49-F238E27FC236}">
                <a16:creationId xmlns:a16="http://schemas.microsoft.com/office/drawing/2014/main" id="{B1AFC6A3-380D-42AA-92F5-802C1794035A}"/>
              </a:ext>
            </a:extLst>
          </p:cNvPr>
          <p:cNvSpPr/>
          <p:nvPr/>
        </p:nvSpPr>
        <p:spPr>
          <a:xfrm>
            <a:off x="391601" y="5130138"/>
            <a:ext cx="3328968" cy="411719"/>
          </a:xfrm>
          <a:prstGeom prst="roundRect">
            <a:avLst/>
          </a:prstGeom>
          <a:gradFill flip="none" rotWithShape="1">
            <a:gsLst>
              <a:gs pos="0">
                <a:srgbClr val="E35C05">
                  <a:shade val="30000"/>
                  <a:satMod val="115000"/>
                </a:srgbClr>
              </a:gs>
              <a:gs pos="50000">
                <a:srgbClr val="E35C05">
                  <a:shade val="67500"/>
                  <a:satMod val="115000"/>
                </a:srgbClr>
              </a:gs>
              <a:gs pos="100000">
                <a:srgbClr val="E35C05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Metamorphous" panose="02000606080000020004" pitchFamily="2" charset="0"/>
                <a:ea typeface="Roboto Condensed" pitchFamily="2" charset="0"/>
              </a:rPr>
              <a:t>86K impressions</a:t>
            </a:r>
            <a:endParaRPr lang="da-DK" sz="1000" b="1" dirty="0">
              <a:latin typeface="Metamorphous" panose="02000606080000020004" pitchFamily="2" charset="0"/>
              <a:ea typeface="Roboto Condensed" pitchFamily="2" charset="0"/>
            </a:endParaRP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66DCFF46-6699-4158-A1CF-71175D214B45}"/>
              </a:ext>
            </a:extLst>
          </p:cNvPr>
          <p:cNvSpPr txBox="1">
            <a:spLocks/>
          </p:cNvSpPr>
          <p:nvPr/>
        </p:nvSpPr>
        <p:spPr>
          <a:xfrm>
            <a:off x="353983" y="3721461"/>
            <a:ext cx="5890006" cy="11247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latin typeface="Metamorphous" panose="02000606080000020004" pitchFamily="2" charset="0"/>
              </a:rPr>
              <a:t>PREVIOUS RESULTS</a:t>
            </a: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6D31DABD-C31E-481C-9176-32CC7778EB3E}"/>
              </a:ext>
            </a:extLst>
          </p:cNvPr>
          <p:cNvSpPr txBox="1">
            <a:spLocks/>
          </p:cNvSpPr>
          <p:nvPr/>
        </p:nvSpPr>
        <p:spPr>
          <a:xfrm>
            <a:off x="363529" y="4387942"/>
            <a:ext cx="7816279" cy="719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>
                <a:latin typeface="Humanst521 BT" panose="020B0602020204020204" pitchFamily="34" charset="0"/>
              </a:rPr>
              <a:t>NOMAD </a:t>
            </a:r>
            <a:r>
              <a:rPr lang="da-DK" sz="1600" dirty="0">
                <a:latin typeface="Humanst521 BT" panose="020B0602020204020204" pitchFamily="34" charset="0"/>
              </a:rPr>
              <a:t>VIDEO AD ON YOUTUBE</a:t>
            </a:r>
            <a:endParaRPr lang="en-US" sz="1600" dirty="0">
              <a:latin typeface="Humanst521 BT" panose="020B0602020204020204" pitchFamily="34" charset="0"/>
            </a:endParaRPr>
          </a:p>
        </p:txBody>
      </p:sp>
      <p:grpSp>
        <p:nvGrpSpPr>
          <p:cNvPr id="2" name="Gruppe 1">
            <a:extLst>
              <a:ext uri="{FF2B5EF4-FFF2-40B4-BE49-F238E27FC236}">
                <a16:creationId xmlns:a16="http://schemas.microsoft.com/office/drawing/2014/main" id="{DD7CB39E-39CA-4CF4-AF23-72212BAB879D}"/>
              </a:ext>
            </a:extLst>
          </p:cNvPr>
          <p:cNvGrpSpPr/>
          <p:nvPr/>
        </p:nvGrpSpPr>
        <p:grpSpPr>
          <a:xfrm>
            <a:off x="4089634" y="3683786"/>
            <a:ext cx="5468111" cy="2892704"/>
            <a:chOff x="3817317" y="3588484"/>
            <a:chExt cx="5468111" cy="2892704"/>
          </a:xfrm>
        </p:grpSpPr>
        <p:pic>
          <p:nvPicPr>
            <p:cNvPr id="3" name="Billede 2">
              <a:hlinkClick r:id="rId5"/>
              <a:extLst>
                <a:ext uri="{FF2B5EF4-FFF2-40B4-BE49-F238E27FC236}">
                  <a16:creationId xmlns:a16="http://schemas.microsoft.com/office/drawing/2014/main" id="{DACF353D-473E-416F-AD98-DC302E2683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6424"/>
            <a:stretch/>
          </p:blipFill>
          <p:spPr>
            <a:xfrm>
              <a:off x="3817317" y="3588484"/>
              <a:ext cx="5468111" cy="2892704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</p:pic>
        <p:pic>
          <p:nvPicPr>
            <p:cNvPr id="2050" name="Picture 2" descr="Billedresultat for youtube play icon">
              <a:extLst>
                <a:ext uri="{FF2B5EF4-FFF2-40B4-BE49-F238E27FC236}">
                  <a16:creationId xmlns:a16="http://schemas.microsoft.com/office/drawing/2014/main" id="{58FFED86-567F-4727-9BE2-C6720B5060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3407" y="4820786"/>
              <a:ext cx="815930" cy="815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08600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19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C7638341-2C94-49C9-909D-D63B991147DC}"/>
              </a:ext>
            </a:extLst>
          </p:cNvPr>
          <p:cNvSpPr/>
          <p:nvPr/>
        </p:nvSpPr>
        <p:spPr>
          <a:xfrm>
            <a:off x="287079" y="2286000"/>
            <a:ext cx="3669872" cy="36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7DA7835F-DE19-40DA-91C2-10B12B37EE5B}"/>
              </a:ext>
            </a:extLst>
          </p:cNvPr>
          <p:cNvSpPr txBox="1">
            <a:spLocks/>
          </p:cNvSpPr>
          <p:nvPr/>
        </p:nvSpPr>
        <p:spPr>
          <a:xfrm>
            <a:off x="287079" y="233916"/>
            <a:ext cx="4856019" cy="26443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latin typeface="Metamorphous" panose="02000606080000020004" pitchFamily="2" charset="0"/>
              </a:rPr>
              <a:t>WHAT ARE YOU WAITING FOR?</a:t>
            </a:r>
          </a:p>
        </p:txBody>
      </p:sp>
      <p:pic>
        <p:nvPicPr>
          <p:cNvPr id="16" name="Billede 15">
            <a:extLst>
              <a:ext uri="{FF2B5EF4-FFF2-40B4-BE49-F238E27FC236}">
                <a16:creationId xmlns:a16="http://schemas.microsoft.com/office/drawing/2014/main" id="{901B7DF6-CC7A-44CB-A9EE-4329346B8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58" y="3035699"/>
            <a:ext cx="2140793" cy="1374899"/>
          </a:xfrm>
          <a:prstGeom prst="rect">
            <a:avLst/>
          </a:prstGeom>
        </p:spPr>
      </p:pic>
      <p:grpSp>
        <p:nvGrpSpPr>
          <p:cNvPr id="9" name="Gruppe 8">
            <a:extLst>
              <a:ext uri="{FF2B5EF4-FFF2-40B4-BE49-F238E27FC236}">
                <a16:creationId xmlns:a16="http://schemas.microsoft.com/office/drawing/2014/main" id="{D4F331C3-9842-4488-A5FE-A7EA59B35F17}"/>
              </a:ext>
            </a:extLst>
          </p:cNvPr>
          <p:cNvGrpSpPr/>
          <p:nvPr/>
        </p:nvGrpSpPr>
        <p:grpSpPr>
          <a:xfrm>
            <a:off x="607343" y="5046474"/>
            <a:ext cx="4215489" cy="967991"/>
            <a:chOff x="717308" y="5374428"/>
            <a:chExt cx="3328968" cy="595311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grpSpPr>
        <p:sp>
          <p:nvSpPr>
            <p:cNvPr id="20" name="Rektangel: afrundede hjørner 19">
              <a:hlinkClick r:id="rId4"/>
              <a:extLst>
                <a:ext uri="{FF2B5EF4-FFF2-40B4-BE49-F238E27FC236}">
                  <a16:creationId xmlns:a16="http://schemas.microsoft.com/office/drawing/2014/main" id="{B0D183DD-DA29-4429-93A0-44A820248C36}"/>
                </a:ext>
              </a:extLst>
            </p:cNvPr>
            <p:cNvSpPr/>
            <p:nvPr/>
          </p:nvSpPr>
          <p:spPr>
            <a:xfrm>
              <a:off x="717308" y="5374428"/>
              <a:ext cx="3328968" cy="595311"/>
            </a:xfrm>
            <a:prstGeom prst="roundRect">
              <a:avLst/>
            </a:prstGeom>
            <a:gradFill flip="none" rotWithShape="1">
              <a:gsLst>
                <a:gs pos="0">
                  <a:srgbClr val="E35C05">
                    <a:shade val="30000"/>
                    <a:satMod val="115000"/>
                  </a:srgbClr>
                </a:gs>
                <a:gs pos="50000">
                  <a:srgbClr val="E35C05">
                    <a:shade val="67500"/>
                    <a:satMod val="115000"/>
                  </a:srgbClr>
                </a:gs>
                <a:gs pos="100000">
                  <a:srgbClr val="E35C05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latin typeface="Metamorphous" panose="02000606080000020004" pitchFamily="2" charset="0"/>
                  <a:ea typeface="Roboto Condensed" pitchFamily="2" charset="0"/>
                </a:rPr>
                <a:t>  PRE-ORDER NOW</a:t>
              </a:r>
              <a:endParaRPr lang="da-DK" sz="1000" b="1" dirty="0">
                <a:latin typeface="Metamorphous" panose="02000606080000020004" pitchFamily="2" charset="0"/>
                <a:ea typeface="Roboto Condensed" pitchFamily="2" charset="0"/>
              </a:endParaRPr>
            </a:p>
          </p:txBody>
        </p:sp>
        <p:pic>
          <p:nvPicPr>
            <p:cNvPr id="24" name="Pladsholder til indhold 4">
              <a:extLst>
                <a:ext uri="{FF2B5EF4-FFF2-40B4-BE49-F238E27FC236}">
                  <a16:creationId xmlns:a16="http://schemas.microsoft.com/office/drawing/2014/main" id="{B806CD47-98E8-480A-B198-96EAD6DC53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8629" y="5486792"/>
              <a:ext cx="488597" cy="370583"/>
            </a:xfrm>
            <a:prstGeom prst="rect">
              <a:avLst/>
            </a:prstGeom>
          </p:spPr>
        </p:pic>
      </p:grpSp>
      <p:sp>
        <p:nvSpPr>
          <p:cNvPr id="14" name="Tekstfelt 13">
            <a:extLst>
              <a:ext uri="{FF2B5EF4-FFF2-40B4-BE49-F238E27FC236}">
                <a16:creationId xmlns:a16="http://schemas.microsoft.com/office/drawing/2014/main" id="{4D30BA2D-25E4-4E9A-B6CE-866D45C317DA}"/>
              </a:ext>
            </a:extLst>
          </p:cNvPr>
          <p:cNvSpPr txBox="1"/>
          <p:nvPr/>
        </p:nvSpPr>
        <p:spPr>
          <a:xfrm>
            <a:off x="8993925" y="5714437"/>
            <a:ext cx="31772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umanst521 BT" panose="020B0602020204020204" pitchFamily="34" charset="0"/>
              </a:rPr>
              <a:t>PRE-ORDER BY</a:t>
            </a:r>
          </a:p>
          <a:p>
            <a:pPr algn="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umanst521 BT" panose="020B0602020204020204" pitchFamily="34" charset="0"/>
              </a:rPr>
              <a:t>MARCH 12</a:t>
            </a:r>
            <a:endParaRPr lang="da-DK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umanst521 BT" panose="020B06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7953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08021EFD-46D3-422C-AA9C-D4732EBD33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3" r="33927" b="1398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DC91F17A-67F5-41CB-B8D0-7A0B536017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76"/>
          <a:stretch/>
        </p:blipFill>
        <p:spPr>
          <a:xfrm>
            <a:off x="477980" y="4753608"/>
            <a:ext cx="4062050" cy="1098247"/>
          </a:xfrm>
          <a:prstGeom prst="rect">
            <a:avLst/>
          </a:prstGeom>
        </p:spPr>
      </p:pic>
      <p:pic>
        <p:nvPicPr>
          <p:cNvPr id="8" name="Billede 7">
            <a:extLst>
              <a:ext uri="{FF2B5EF4-FFF2-40B4-BE49-F238E27FC236}">
                <a16:creationId xmlns:a16="http://schemas.microsoft.com/office/drawing/2014/main" id="{1077B79E-BAD4-4E86-BA1E-8E48C7E049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40" y="1959861"/>
            <a:ext cx="2287529" cy="1469139"/>
          </a:xfrm>
          <a:prstGeom prst="rect">
            <a:avLst/>
          </a:prstGeom>
        </p:spPr>
      </p:pic>
      <p:sp>
        <p:nvSpPr>
          <p:cNvPr id="12" name="Rektangel 11">
            <a:extLst>
              <a:ext uri="{FF2B5EF4-FFF2-40B4-BE49-F238E27FC236}">
                <a16:creationId xmlns:a16="http://schemas.microsoft.com/office/drawing/2014/main" id="{A716A750-F80B-4D99-825C-4EA3BB783AD3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D294182A-A848-4AF2-A0F9-CF0BBAF768FD}"/>
              </a:ext>
            </a:extLst>
          </p:cNvPr>
          <p:cNvSpPr txBox="1"/>
          <p:nvPr/>
        </p:nvSpPr>
        <p:spPr>
          <a:xfrm>
            <a:off x="122068" y="623291"/>
            <a:ext cx="47738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umanst521 BT" panose="020B0602020204020204" pitchFamily="34" charset="0"/>
              </a:rPr>
              <a:t>DUAL SLEEVES </a:t>
            </a:r>
          </a:p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umanst521 BT" panose="020B0602020204020204" pitchFamily="34" charset="0"/>
              </a:rPr>
              <a:t>FOR YOUR NEXT DUEL</a:t>
            </a:r>
            <a:endParaRPr lang="da-DK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umanst521 BT" panose="020B0602020204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ED9EC4E-997E-4A8F-A7A1-2A3346C8C7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74950" y="1875161"/>
            <a:ext cx="5167908" cy="2690047"/>
          </a:xfrm>
        </p:spPr>
        <p:txBody>
          <a:bodyPr anchor="b">
            <a:normAutofit/>
          </a:bodyPr>
          <a:lstStyle/>
          <a:p>
            <a:r>
              <a:rPr lang="en-US" sz="4000" dirty="0">
                <a:latin typeface="Metamorphous" panose="02000606080000020004" pitchFamily="2" charset="0"/>
              </a:rPr>
              <a:t>Dragon Shield </a:t>
            </a:r>
            <a:br>
              <a:rPr lang="en-US" sz="4000" dirty="0">
                <a:latin typeface="Metamorphous" panose="02000606080000020004" pitchFamily="2" charset="0"/>
              </a:rPr>
            </a:br>
            <a:r>
              <a:rPr lang="en-US" sz="2800" dirty="0">
                <a:latin typeface="Metamorphous" panose="02000606080000020004" pitchFamily="2" charset="0"/>
              </a:rPr>
              <a:t>Matte Dual Sleeves</a:t>
            </a:r>
            <a:endParaRPr lang="da-DK" sz="4000" dirty="0">
              <a:latin typeface="Metamorphous" panose="02000606080000020004" pitchFamily="2" charset="0"/>
            </a:endParaRP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CFFD775A-5716-4BEA-9802-67A055986581}"/>
              </a:ext>
            </a:extLst>
          </p:cNvPr>
          <p:cNvSpPr txBox="1"/>
          <p:nvPr/>
        </p:nvSpPr>
        <p:spPr>
          <a:xfrm>
            <a:off x="9276631" y="5714437"/>
            <a:ext cx="28945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umanst521 BT" panose="020B0602020204020204" pitchFamily="34" charset="0"/>
              </a:rPr>
              <a:t>STREET DATE</a:t>
            </a:r>
          </a:p>
          <a:p>
            <a:pPr algn="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umanst521 BT" panose="020B0602020204020204" pitchFamily="34" charset="0"/>
              </a:rPr>
              <a:t>MAY 7</a:t>
            </a:r>
            <a:endParaRPr lang="da-DK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umanst521 BT" panose="020B06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0675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19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16847B-609E-4A9D-B377-36D04738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4304" y="1119550"/>
            <a:ext cx="6029706" cy="1124712"/>
          </a:xfrm>
        </p:spPr>
        <p:txBody>
          <a:bodyPr anchor="b">
            <a:normAutofit/>
          </a:bodyPr>
          <a:lstStyle/>
          <a:p>
            <a:pPr algn="ctr"/>
            <a:r>
              <a:rPr lang="en-US" sz="2800" dirty="0">
                <a:latin typeface="Humanst521 BT" panose="020B0602020204020204" pitchFamily="34" charset="0"/>
              </a:rPr>
              <a:t>BLACK INTERIOR</a:t>
            </a:r>
            <a:endParaRPr lang="da-DK" sz="2800" dirty="0">
              <a:latin typeface="Humanst521 BT" panose="020B0602020204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pic>
        <p:nvPicPr>
          <p:cNvPr id="20" name="Pladsholder til indhold 1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2DBB97B8-040F-4FE2-81E8-A747BA98E7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17" b="90000" l="10000" r="91167">
                        <a14:foregroundMark x1="47333" y1="5750" x2="54202" y2="7348"/>
                        <a14:foregroundMark x1="42333" y1="55417" x2="37000" y2="70667"/>
                        <a14:foregroundMark x1="37000" y1="70667" x2="34000" y2="73417"/>
                        <a14:foregroundMark x1="27917" y1="32500" x2="25500" y2="61250"/>
                        <a14:foregroundMark x1="25500" y1="61250" x2="31250" y2="70917"/>
                        <a14:foregroundMark x1="31250" y1="70917" x2="41417" y2="75750"/>
                        <a14:foregroundMark x1="41417" y1="75750" x2="49333" y2="77167"/>
                        <a14:foregroundMark x1="91167" y1="22833" x2="90750" y2="27667"/>
                        <a14:foregroundMark x1="48000" y1="38167" x2="51333" y2="66583"/>
                        <a14:foregroundMark x1="16917" y1="30917" x2="17583" y2="68167"/>
                        <a14:foregroundMark x1="15417" y1="80167" x2="26500" y2="80167"/>
                        <a14:foregroundMark x1="26500" y1="80167" x2="36417" y2="80833"/>
                        <a14:foregroundMark x1="55250" y1="77750" x2="56583" y2="46500"/>
                        <a14:foregroundMark x1="37750" y1="27417" x2="49333" y2="26750"/>
                        <a14:foregroundMark x1="49333" y1="26750" x2="55250" y2="26750"/>
                        <a14:foregroundMark x1="50917" y1="87667" x2="20250" y2="86500"/>
                        <a14:foregroundMark x1="46417" y1="4917" x2="47333" y2="5417"/>
                        <a14:backgroundMark x1="58083" y1="8500" x2="55583" y2="7500"/>
                        <a14:backgroundMark x1="54917" y1="7333" x2="54833" y2="7417"/>
                        <a14:backgroundMark x1="54667" y1="6833" x2="56167" y2="7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663" y="2443480"/>
            <a:ext cx="4351338" cy="4351338"/>
          </a:xfrm>
        </p:spPr>
      </p:pic>
      <p:sp>
        <p:nvSpPr>
          <p:cNvPr id="25" name="Rektangel 24">
            <a:extLst>
              <a:ext uri="{FF2B5EF4-FFF2-40B4-BE49-F238E27FC236}">
                <a16:creationId xmlns:a16="http://schemas.microsoft.com/office/drawing/2014/main" id="{B5971580-BAFC-4496-A173-910D91BAB564}"/>
              </a:ext>
            </a:extLst>
          </p:cNvPr>
          <p:cNvSpPr/>
          <p:nvPr/>
        </p:nvSpPr>
        <p:spPr>
          <a:xfrm>
            <a:off x="352587" y="2065057"/>
            <a:ext cx="3633487" cy="523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Tekstfelt 26">
            <a:extLst>
              <a:ext uri="{FF2B5EF4-FFF2-40B4-BE49-F238E27FC236}">
                <a16:creationId xmlns:a16="http://schemas.microsoft.com/office/drawing/2014/main" id="{8A69A1D3-BEED-4678-9347-6069E7B6ABC5}"/>
              </a:ext>
            </a:extLst>
          </p:cNvPr>
          <p:cNvSpPr txBox="1"/>
          <p:nvPr/>
        </p:nvSpPr>
        <p:spPr>
          <a:xfrm>
            <a:off x="4648542" y="5229342"/>
            <a:ext cx="6094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Humanst521 BT" panose="020B0602020204020204" pitchFamily="34" charset="0"/>
              </a:rPr>
              <a:t>COLORFUL BACK</a:t>
            </a:r>
            <a:endParaRPr lang="da-DK" sz="2800" dirty="0"/>
          </a:p>
        </p:txBody>
      </p:sp>
      <p:sp>
        <p:nvSpPr>
          <p:cNvPr id="24" name="Tekstfelt 23">
            <a:extLst>
              <a:ext uri="{FF2B5EF4-FFF2-40B4-BE49-F238E27FC236}">
                <a16:creationId xmlns:a16="http://schemas.microsoft.com/office/drawing/2014/main" id="{9D3CD8D1-08FC-4DA7-9044-19C54C2AEEBF}"/>
              </a:ext>
            </a:extLst>
          </p:cNvPr>
          <p:cNvSpPr txBox="1"/>
          <p:nvPr/>
        </p:nvSpPr>
        <p:spPr>
          <a:xfrm>
            <a:off x="287079" y="2321134"/>
            <a:ext cx="6094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Humanst521 BT" panose="020B0602020204020204" pitchFamily="34" charset="0"/>
              </a:rPr>
              <a:t>FULLY OPAQUE</a:t>
            </a:r>
            <a:endParaRPr lang="da-DK" sz="2800" dirty="0"/>
          </a:p>
        </p:txBody>
      </p:sp>
      <p:cxnSp>
        <p:nvCxnSpPr>
          <p:cNvPr id="29" name="Lige forbindelse 28">
            <a:extLst>
              <a:ext uri="{FF2B5EF4-FFF2-40B4-BE49-F238E27FC236}">
                <a16:creationId xmlns:a16="http://schemas.microsoft.com/office/drawing/2014/main" id="{CA153CC5-6F77-4A22-A96E-B7638DDFF97A}"/>
              </a:ext>
            </a:extLst>
          </p:cNvPr>
          <p:cNvCxnSpPr>
            <a:cxnSpLocks/>
          </p:cNvCxnSpPr>
          <p:nvPr/>
        </p:nvCxnSpPr>
        <p:spPr>
          <a:xfrm flipV="1">
            <a:off x="4841493" y="2488932"/>
            <a:ext cx="803423" cy="6182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Lige forbindelse 30">
            <a:extLst>
              <a:ext uri="{FF2B5EF4-FFF2-40B4-BE49-F238E27FC236}">
                <a16:creationId xmlns:a16="http://schemas.microsoft.com/office/drawing/2014/main" id="{F5BC0890-4846-48F6-B098-AF935E7CC113}"/>
              </a:ext>
            </a:extLst>
          </p:cNvPr>
          <p:cNvCxnSpPr>
            <a:cxnSpLocks/>
          </p:cNvCxnSpPr>
          <p:nvPr/>
        </p:nvCxnSpPr>
        <p:spPr>
          <a:xfrm>
            <a:off x="3136180" y="4937242"/>
            <a:ext cx="1382554" cy="5537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Lige forbindelse 5">
            <a:extLst>
              <a:ext uri="{FF2B5EF4-FFF2-40B4-BE49-F238E27FC236}">
                <a16:creationId xmlns:a16="http://schemas.microsoft.com/office/drawing/2014/main" id="{647A9276-85C4-4A68-B808-A7E530D61887}"/>
              </a:ext>
            </a:extLst>
          </p:cNvPr>
          <p:cNvCxnSpPr>
            <a:cxnSpLocks/>
          </p:cNvCxnSpPr>
          <p:nvPr/>
        </p:nvCxnSpPr>
        <p:spPr>
          <a:xfrm>
            <a:off x="1775534" y="3107184"/>
            <a:ext cx="816746" cy="13050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kstfelt 38">
            <a:extLst>
              <a:ext uri="{FF2B5EF4-FFF2-40B4-BE49-F238E27FC236}">
                <a16:creationId xmlns:a16="http://schemas.microsoft.com/office/drawing/2014/main" id="{B6F12F2E-2C0E-4060-A5D1-2ED4B9870989}"/>
              </a:ext>
            </a:extLst>
          </p:cNvPr>
          <p:cNvSpPr txBox="1"/>
          <p:nvPr/>
        </p:nvSpPr>
        <p:spPr>
          <a:xfrm>
            <a:off x="3080971" y="5684955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AVAILABLE IN FIVE BRIGHT COLORS</a:t>
            </a:r>
            <a:endParaRPr lang="da-DK" sz="1200" dirty="0"/>
          </a:p>
        </p:txBody>
      </p:sp>
      <p:pic>
        <p:nvPicPr>
          <p:cNvPr id="41" name="Billede 40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A7BBDFC-D843-46C6-8525-5D4445981E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00" b="91000" l="8500" r="92083">
                        <a14:foregroundMark x1="8917" y1="24083" x2="35833" y2="71250"/>
                        <a14:foregroundMark x1="35833" y1="71250" x2="39167" y2="73417"/>
                        <a14:foregroundMark x1="57833" y1="91000" x2="9667" y2="91000"/>
                        <a14:foregroundMark x1="8500" y1="21917" x2="55500" y2="22417"/>
                        <a14:foregroundMark x1="46583" y1="6083" x2="55250" y2="8833"/>
                        <a14:foregroundMark x1="92083" y1="22750" x2="90333" y2="26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147" y="5949468"/>
            <a:ext cx="720000" cy="720000"/>
          </a:xfrm>
          <a:prstGeom prst="rect">
            <a:avLst/>
          </a:prstGeom>
        </p:spPr>
      </p:pic>
      <p:pic>
        <p:nvPicPr>
          <p:cNvPr id="43" name="Billede 4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1A9209A5-A6EB-450B-9420-95499EEC38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000" b="90000" l="8500" r="91167">
                        <a14:foregroundMark x1="8583" y1="24167" x2="9667" y2="45417"/>
                        <a14:foregroundMark x1="46833" y1="7000" x2="55083" y2="10250"/>
                        <a14:foregroundMark x1="91167" y1="22667" x2="90833" y2="2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591" y="5949468"/>
            <a:ext cx="720000" cy="720000"/>
          </a:xfrm>
          <a:prstGeom prst="rect">
            <a:avLst/>
          </a:prstGeom>
        </p:spPr>
      </p:pic>
      <p:pic>
        <p:nvPicPr>
          <p:cNvPr id="48" name="Pladsholder til indhold 1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AD413ED6-3D74-41A7-9983-927D21BA3A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17" b="90000" l="10000" r="91167">
                        <a14:foregroundMark x1="47333" y1="5750" x2="54202" y2="7348"/>
                        <a14:foregroundMark x1="42333" y1="55417" x2="37000" y2="70667"/>
                        <a14:foregroundMark x1="37000" y1="70667" x2="34000" y2="73417"/>
                        <a14:foregroundMark x1="27917" y1="32500" x2="25500" y2="61250"/>
                        <a14:foregroundMark x1="25500" y1="61250" x2="31250" y2="70917"/>
                        <a14:foregroundMark x1="31250" y1="70917" x2="41417" y2="75750"/>
                        <a14:foregroundMark x1="41417" y1="75750" x2="49333" y2="77167"/>
                        <a14:foregroundMark x1="91167" y1="22833" x2="90750" y2="27667"/>
                        <a14:foregroundMark x1="48000" y1="38167" x2="51333" y2="66583"/>
                        <a14:foregroundMark x1="16917" y1="30917" x2="17583" y2="68167"/>
                        <a14:foregroundMark x1="15417" y1="80167" x2="26500" y2="80167"/>
                        <a14:foregroundMark x1="26500" y1="80167" x2="36417" y2="80833"/>
                        <a14:foregroundMark x1="55250" y1="77750" x2="56583" y2="46500"/>
                        <a14:foregroundMark x1="37750" y1="27417" x2="49333" y2="26750"/>
                        <a14:foregroundMark x1="49333" y1="26750" x2="55250" y2="26750"/>
                        <a14:foregroundMark x1="50917" y1="87667" x2="20250" y2="86500"/>
                        <a14:foregroundMark x1="46417" y1="4917" x2="47333" y2="5417"/>
                        <a14:backgroundMark x1="58083" y1="8500" x2="55583" y2="7500"/>
                        <a14:backgroundMark x1="54917" y1="7333" x2="54833" y2="7417"/>
                        <a14:backgroundMark x1="54667" y1="6833" x2="56167" y2="7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512" y="5949468"/>
            <a:ext cx="720000" cy="720000"/>
          </a:xfrm>
          <a:prstGeom prst="rect">
            <a:avLst/>
          </a:prstGeom>
        </p:spPr>
      </p:pic>
      <p:pic>
        <p:nvPicPr>
          <p:cNvPr id="45" name="Billede 4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B86FAA81-EE36-40AF-AA8B-CC0D779D18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500" b="90000" l="9250" r="91500">
                        <a14:foregroundMark x1="9250" y1="24500" x2="9417" y2="39250"/>
                        <a14:foregroundMark x1="46583" y1="6583" x2="55833" y2="10083"/>
                        <a14:foregroundMark x1="91500" y1="22667" x2="90917" y2="27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939" y="5949468"/>
            <a:ext cx="720000" cy="720000"/>
          </a:xfrm>
          <a:prstGeom prst="rect">
            <a:avLst/>
          </a:prstGeom>
        </p:spPr>
      </p:pic>
      <p:pic>
        <p:nvPicPr>
          <p:cNvPr id="47" name="Billede 46" descr="Et billede, der indeholder tekst&#10;&#10;Automatisk genereret beskrivelse">
            <a:extLst>
              <a:ext uri="{FF2B5EF4-FFF2-40B4-BE49-F238E27FC236}">
                <a16:creationId xmlns:a16="http://schemas.microsoft.com/office/drawing/2014/main" id="{8BDA4734-5AE6-4A78-BE0A-6BB8263CFA7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750" b="90000" l="8917" r="91833">
                        <a14:foregroundMark x1="8917" y1="22250" x2="9000" y2="37167"/>
                        <a14:foregroundMark x1="47167" y1="6750" x2="56250" y2="9417"/>
                        <a14:foregroundMark x1="91833" y1="22667" x2="90167" y2="26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363" y="5941093"/>
            <a:ext cx="720000" cy="720000"/>
          </a:xfrm>
          <a:prstGeom prst="rect">
            <a:avLst/>
          </a:prstGeom>
        </p:spPr>
      </p:pic>
      <p:sp>
        <p:nvSpPr>
          <p:cNvPr id="50" name="Tekstfelt 49">
            <a:extLst>
              <a:ext uri="{FF2B5EF4-FFF2-40B4-BE49-F238E27FC236}">
                <a16:creationId xmlns:a16="http://schemas.microsoft.com/office/drawing/2014/main" id="{D65B63FD-59C4-4480-826C-30B0C57BAAD7}"/>
              </a:ext>
            </a:extLst>
          </p:cNvPr>
          <p:cNvSpPr txBox="1"/>
          <p:nvPr/>
        </p:nvSpPr>
        <p:spPr>
          <a:xfrm>
            <a:off x="-1419887" y="2766955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SAFE PLAY WITH DOUBLE-FACED CARDS</a:t>
            </a:r>
            <a:endParaRPr lang="da-DK" sz="1200" dirty="0"/>
          </a:p>
        </p:txBody>
      </p:sp>
      <p:sp>
        <p:nvSpPr>
          <p:cNvPr id="51" name="Tekstfelt 50">
            <a:extLst>
              <a:ext uri="{FF2B5EF4-FFF2-40B4-BE49-F238E27FC236}">
                <a16:creationId xmlns:a16="http://schemas.microsoft.com/office/drawing/2014/main" id="{30435899-2B6F-4399-A229-210EF651716F}"/>
              </a:ext>
            </a:extLst>
          </p:cNvPr>
          <p:cNvSpPr txBox="1"/>
          <p:nvPr/>
        </p:nvSpPr>
        <p:spPr>
          <a:xfrm>
            <a:off x="2704364" y="2135060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BEAUTIFUL BLACK FRAME FOR YOUR CARDS</a:t>
            </a:r>
            <a:endParaRPr lang="da-DK" sz="1200" dirty="0"/>
          </a:p>
        </p:txBody>
      </p:sp>
      <p:sp>
        <p:nvSpPr>
          <p:cNvPr id="53" name="Titel 1">
            <a:extLst>
              <a:ext uri="{FF2B5EF4-FFF2-40B4-BE49-F238E27FC236}">
                <a16:creationId xmlns:a16="http://schemas.microsoft.com/office/drawing/2014/main" id="{9BB7407B-D4B3-4918-930A-F4CA652D9EDA}"/>
              </a:ext>
            </a:extLst>
          </p:cNvPr>
          <p:cNvSpPr txBox="1">
            <a:spLocks/>
          </p:cNvSpPr>
          <p:nvPr/>
        </p:nvSpPr>
        <p:spPr>
          <a:xfrm>
            <a:off x="58711" y="-1041731"/>
            <a:ext cx="7816279" cy="25891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Metamorphous" panose="02000606080000020004" pitchFamily="2" charset="0"/>
              </a:rPr>
              <a:t>DUAL COLORED SLEEVES</a:t>
            </a:r>
            <a:endParaRPr lang="da-DK" sz="4000" dirty="0">
              <a:latin typeface="Metamorphous" panose="02000606080000020004" pitchFamily="2" charset="0"/>
            </a:endParaRPr>
          </a:p>
        </p:txBody>
      </p:sp>
      <p:sp>
        <p:nvSpPr>
          <p:cNvPr id="57" name="Tekstfelt 56">
            <a:extLst>
              <a:ext uri="{FF2B5EF4-FFF2-40B4-BE49-F238E27FC236}">
                <a16:creationId xmlns:a16="http://schemas.microsoft.com/office/drawing/2014/main" id="{4DB166A0-96D0-47E6-B87C-20380B6D513D}"/>
              </a:ext>
            </a:extLst>
          </p:cNvPr>
          <p:cNvSpPr txBox="1"/>
          <p:nvPr/>
        </p:nvSpPr>
        <p:spPr>
          <a:xfrm>
            <a:off x="82662" y="1482551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Humanst521 BT" panose="020B0602020204020204" pitchFamily="34" charset="0"/>
              </a:rPr>
              <a:t>TWO SIDES TO EVERYTHING – WHY SETTLE FOR ONE COLOR?</a:t>
            </a:r>
            <a:endParaRPr lang="da-DK" sz="1200" dirty="0"/>
          </a:p>
        </p:txBody>
      </p:sp>
    </p:spTree>
    <p:extLst>
      <p:ext uri="{BB962C8B-B14F-4D97-AF65-F5344CB8AC3E}">
        <p14:creationId xmlns:p14="http://schemas.microsoft.com/office/powerpoint/2010/main" val="19820344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19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ladsholder til indhold 7" descr="Et billede, der indeholder tekst, beholder, kande&#10;&#10;Automatisk genereret beskrivelse">
            <a:extLst>
              <a:ext uri="{FF2B5EF4-FFF2-40B4-BE49-F238E27FC236}">
                <a16:creationId xmlns:a16="http://schemas.microsoft.com/office/drawing/2014/main" id="{04DD1F02-1920-436C-AE23-33FE250D78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67" b="91000" l="10000" r="90000">
                        <a14:foregroundMark x1="71583" y1="78583" x2="60500" y2="79750"/>
                        <a14:foregroundMark x1="37917" y1="91000" x2="34250" y2="91000"/>
                        <a14:foregroundMark x1="24667" y1="5667" x2="29583" y2="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38430"/>
          <a:stretch/>
        </p:blipFill>
        <p:spPr>
          <a:xfrm>
            <a:off x="416455" y="2803525"/>
            <a:ext cx="1994851" cy="3240000"/>
          </a:xfrm>
        </p:spPr>
      </p:pic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2DFB452E-EABE-4EAF-BFF7-0BD3690FB091}"/>
              </a:ext>
            </a:extLst>
          </p:cNvPr>
          <p:cNvSpPr txBox="1">
            <a:spLocks/>
          </p:cNvSpPr>
          <p:nvPr/>
        </p:nvSpPr>
        <p:spPr>
          <a:xfrm>
            <a:off x="84993" y="-1027854"/>
            <a:ext cx="7816279" cy="25891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Metamorphous" panose="02000606080000020004" pitchFamily="2" charset="0"/>
              </a:rPr>
              <a:t>NEW BOX DESIGN</a:t>
            </a:r>
            <a:endParaRPr lang="da-DK" sz="4000" dirty="0">
              <a:latin typeface="Metamorphous" panose="02000606080000020004" pitchFamily="2" charset="0"/>
            </a:endParaRPr>
          </a:p>
        </p:txBody>
      </p:sp>
      <p:pic>
        <p:nvPicPr>
          <p:cNvPr id="18" name="Billede 17" descr="Et billede, der indeholder tekst, beholder, kande&#10;&#10;Automatisk genereret beskrivelse">
            <a:extLst>
              <a:ext uri="{FF2B5EF4-FFF2-40B4-BE49-F238E27FC236}">
                <a16:creationId xmlns:a16="http://schemas.microsoft.com/office/drawing/2014/main" id="{BA2975D4-9E49-45DC-9472-D1CAE242DF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00" b="91917" l="10000" r="90000">
                        <a14:foregroundMark x1="15333" y1="9083" x2="29500" y2="5917"/>
                        <a14:foregroundMark x1="29500" y1="5917" x2="29583" y2="5917"/>
                        <a14:foregroundMark x1="31500" y1="2083" x2="19750" y2="5667"/>
                        <a14:foregroundMark x1="68333" y1="91417" x2="51750" y2="91917"/>
                        <a14:foregroundMark x1="48750" y1="83583" x2="48750" y2="850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802" r="-1"/>
          <a:stretch/>
        </p:blipFill>
        <p:spPr>
          <a:xfrm>
            <a:off x="4952881" y="2803525"/>
            <a:ext cx="2047642" cy="3240000"/>
          </a:xfrm>
          <a:prstGeom prst="rect">
            <a:avLst/>
          </a:prstGeom>
        </p:spPr>
      </p:pic>
      <p:pic>
        <p:nvPicPr>
          <p:cNvPr id="22" name="Billede 21" descr="Et billede, der indeholder kort&#10;&#10;Automatisk genereret beskrivelse">
            <a:extLst>
              <a:ext uri="{FF2B5EF4-FFF2-40B4-BE49-F238E27FC236}">
                <a16:creationId xmlns:a16="http://schemas.microsoft.com/office/drawing/2014/main" id="{D51F7B6C-C32F-4C3B-9A8D-C0D366FA1E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333" b="90000" l="10000" r="90000">
                        <a14:foregroundMark x1="15625" y1="7167" x2="27292" y2="27917"/>
                        <a14:foregroundMark x1="27292" y1="27917" x2="27500" y2="27917"/>
                        <a14:foregroundMark x1="87813" y1="9083" x2="84167" y2="63083"/>
                        <a14:foregroundMark x1="75938" y1="84833" x2="33854" y2="83417"/>
                        <a14:foregroundMark x1="34167" y1="86583" x2="32500" y2="83833"/>
                        <a14:foregroundMark x1="20104" y1="5917" x2="30625" y2="5917"/>
                        <a14:foregroundMark x1="30625" y1="5917" x2="52500" y2="5750"/>
                        <a14:foregroundMark x1="52500" y1="5750" x2="81042" y2="5750"/>
                        <a14:foregroundMark x1="81042" y1="5750" x2="85938" y2="5500"/>
                        <a14:foregroundMark x1="15625" y1="3333" x2="16563" y2="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584" y="2829475"/>
            <a:ext cx="2520000" cy="3150000"/>
          </a:xfrm>
          <a:prstGeom prst="rect">
            <a:avLst/>
          </a:prstGeom>
        </p:spPr>
      </p:pic>
      <p:sp>
        <p:nvSpPr>
          <p:cNvPr id="24" name="Rektangel 23">
            <a:extLst>
              <a:ext uri="{FF2B5EF4-FFF2-40B4-BE49-F238E27FC236}">
                <a16:creationId xmlns:a16="http://schemas.microsoft.com/office/drawing/2014/main" id="{D6F81F54-3DB4-42E9-8699-C399F4A0EF42}"/>
              </a:ext>
            </a:extLst>
          </p:cNvPr>
          <p:cNvSpPr/>
          <p:nvPr/>
        </p:nvSpPr>
        <p:spPr>
          <a:xfrm>
            <a:off x="4952881" y="2887417"/>
            <a:ext cx="419100" cy="2819400"/>
          </a:xfrm>
          <a:prstGeom prst="rect">
            <a:avLst/>
          </a:prstGeom>
          <a:gradFill flip="none" rotWithShape="1">
            <a:gsLst>
              <a:gs pos="84000">
                <a:srgbClr val="B0B0B0">
                  <a:alpha val="25000"/>
                </a:srgbClr>
              </a:gs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A62A7603-C50D-4EEC-88CE-7842CB9D9379}"/>
              </a:ext>
            </a:extLst>
          </p:cNvPr>
          <p:cNvSpPr/>
          <p:nvPr/>
        </p:nvSpPr>
        <p:spPr>
          <a:xfrm rot="10800000">
            <a:off x="2071412" y="2905675"/>
            <a:ext cx="378269" cy="277946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0000">
                <a:srgbClr val="C4C4C4">
                  <a:alpha val="25000"/>
                </a:srgb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8063F419-A900-4CF4-BFA1-B8B95718C526}"/>
              </a:ext>
            </a:extLst>
          </p:cNvPr>
          <p:cNvSpPr/>
          <p:nvPr/>
        </p:nvSpPr>
        <p:spPr>
          <a:xfrm>
            <a:off x="212887" y="1963457"/>
            <a:ext cx="3633487" cy="523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EB8ED768-A285-47A2-AEB2-0C2D003DB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3" y="5439105"/>
            <a:ext cx="6029706" cy="1124712"/>
          </a:xfrm>
        </p:spPr>
        <p:txBody>
          <a:bodyPr anchor="b">
            <a:normAutofit/>
          </a:bodyPr>
          <a:lstStyle/>
          <a:p>
            <a:pPr algn="ctr"/>
            <a:r>
              <a:rPr lang="en-US" sz="2800" dirty="0">
                <a:latin typeface="Humanst521 BT" panose="020B0602020204020204" pitchFamily="34" charset="0"/>
              </a:rPr>
              <a:t>CLEAN FRONT</a:t>
            </a:r>
            <a:endParaRPr lang="da-DK" sz="2800" dirty="0">
              <a:latin typeface="Humanst521 BT" panose="020B0602020204020204" pitchFamily="34" charset="0"/>
            </a:endParaRPr>
          </a:p>
        </p:txBody>
      </p:sp>
      <p:cxnSp>
        <p:nvCxnSpPr>
          <p:cNvPr id="28" name="Lige forbindelse 27">
            <a:extLst>
              <a:ext uri="{FF2B5EF4-FFF2-40B4-BE49-F238E27FC236}">
                <a16:creationId xmlns:a16="http://schemas.microsoft.com/office/drawing/2014/main" id="{2907573C-9AF4-4207-8281-0322D4244096}"/>
              </a:ext>
            </a:extLst>
          </p:cNvPr>
          <p:cNvCxnSpPr>
            <a:cxnSpLocks/>
          </p:cNvCxnSpPr>
          <p:nvPr/>
        </p:nvCxnSpPr>
        <p:spPr>
          <a:xfrm flipH="1">
            <a:off x="3171439" y="5784594"/>
            <a:ext cx="372215" cy="29138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kstfelt 28">
            <a:extLst>
              <a:ext uri="{FF2B5EF4-FFF2-40B4-BE49-F238E27FC236}">
                <a16:creationId xmlns:a16="http://schemas.microsoft.com/office/drawing/2014/main" id="{544AD77C-D9E2-4118-B804-0439A5E1D42D}"/>
              </a:ext>
            </a:extLst>
          </p:cNvPr>
          <p:cNvSpPr txBox="1"/>
          <p:nvPr/>
        </p:nvSpPr>
        <p:spPr>
          <a:xfrm>
            <a:off x="109723" y="6443542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COLOR AND SLEEVE TYPE</a:t>
            </a:r>
            <a:endParaRPr lang="da-DK" sz="1200" dirty="0"/>
          </a:p>
        </p:txBody>
      </p:sp>
      <p:sp>
        <p:nvSpPr>
          <p:cNvPr id="35" name="Titel 1">
            <a:extLst>
              <a:ext uri="{FF2B5EF4-FFF2-40B4-BE49-F238E27FC236}">
                <a16:creationId xmlns:a16="http://schemas.microsoft.com/office/drawing/2014/main" id="{01090271-45B6-4982-85E3-3C35852B17A6}"/>
              </a:ext>
            </a:extLst>
          </p:cNvPr>
          <p:cNvSpPr txBox="1">
            <a:spLocks/>
          </p:cNvSpPr>
          <p:nvPr/>
        </p:nvSpPr>
        <p:spPr>
          <a:xfrm>
            <a:off x="4589200" y="4183124"/>
            <a:ext cx="6029706" cy="11247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latin typeface="Humanst521 BT" panose="020B0602020204020204" pitchFamily="34" charset="0"/>
              </a:rPr>
              <a:t>COLOR DEMO</a:t>
            </a:r>
            <a:endParaRPr lang="da-DK" sz="2800" dirty="0">
              <a:latin typeface="Humanst521 BT" panose="020B0602020204020204" pitchFamily="34" charset="0"/>
            </a:endParaRPr>
          </a:p>
        </p:txBody>
      </p:sp>
      <p:cxnSp>
        <p:nvCxnSpPr>
          <p:cNvPr id="36" name="Lige forbindelse 35">
            <a:extLst>
              <a:ext uri="{FF2B5EF4-FFF2-40B4-BE49-F238E27FC236}">
                <a16:creationId xmlns:a16="http://schemas.microsoft.com/office/drawing/2014/main" id="{93A21C29-1734-456D-BDFD-D6FFF30DD442}"/>
              </a:ext>
            </a:extLst>
          </p:cNvPr>
          <p:cNvCxnSpPr>
            <a:cxnSpLocks/>
          </p:cNvCxnSpPr>
          <p:nvPr/>
        </p:nvCxnSpPr>
        <p:spPr>
          <a:xfrm flipH="1" flipV="1">
            <a:off x="6269074" y="3888942"/>
            <a:ext cx="1205220" cy="9243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kstfelt 36">
            <a:extLst>
              <a:ext uri="{FF2B5EF4-FFF2-40B4-BE49-F238E27FC236}">
                <a16:creationId xmlns:a16="http://schemas.microsoft.com/office/drawing/2014/main" id="{5920727A-7B33-4AA7-8480-97029673761D}"/>
              </a:ext>
            </a:extLst>
          </p:cNvPr>
          <p:cNvSpPr txBox="1"/>
          <p:nvPr/>
        </p:nvSpPr>
        <p:spPr>
          <a:xfrm>
            <a:off x="4509260" y="5198634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SIZE AND SLEEVE MATERIAL</a:t>
            </a:r>
            <a:endParaRPr lang="da-DK" sz="1200" dirty="0"/>
          </a:p>
        </p:txBody>
      </p:sp>
      <p:sp>
        <p:nvSpPr>
          <p:cNvPr id="42" name="Titel 1">
            <a:extLst>
              <a:ext uri="{FF2B5EF4-FFF2-40B4-BE49-F238E27FC236}">
                <a16:creationId xmlns:a16="http://schemas.microsoft.com/office/drawing/2014/main" id="{0828AEDE-5434-479E-A741-4CFD206033AD}"/>
              </a:ext>
            </a:extLst>
          </p:cNvPr>
          <p:cNvSpPr txBox="1">
            <a:spLocks/>
          </p:cNvSpPr>
          <p:nvPr/>
        </p:nvSpPr>
        <p:spPr>
          <a:xfrm>
            <a:off x="-1227145" y="1436556"/>
            <a:ext cx="6029706" cy="11247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latin typeface="Humanst521 BT" panose="020B0602020204020204" pitchFamily="34" charset="0"/>
              </a:rPr>
              <a:t>QUICK IDENTIFIERS</a:t>
            </a:r>
            <a:endParaRPr lang="da-DK" sz="2800" dirty="0">
              <a:latin typeface="Humanst521 BT" panose="020B0602020204020204" pitchFamily="34" charset="0"/>
            </a:endParaRPr>
          </a:p>
        </p:txBody>
      </p:sp>
      <p:cxnSp>
        <p:nvCxnSpPr>
          <p:cNvPr id="43" name="Lige forbindelse 42">
            <a:extLst>
              <a:ext uri="{FF2B5EF4-FFF2-40B4-BE49-F238E27FC236}">
                <a16:creationId xmlns:a16="http://schemas.microsoft.com/office/drawing/2014/main" id="{83E5B766-5F01-44E9-8484-A49DFBFB0679}"/>
              </a:ext>
            </a:extLst>
          </p:cNvPr>
          <p:cNvCxnSpPr>
            <a:cxnSpLocks/>
          </p:cNvCxnSpPr>
          <p:nvPr/>
        </p:nvCxnSpPr>
        <p:spPr>
          <a:xfrm>
            <a:off x="612769" y="2675328"/>
            <a:ext cx="627390" cy="21379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kstfelt 43">
            <a:extLst>
              <a:ext uri="{FF2B5EF4-FFF2-40B4-BE49-F238E27FC236}">
                <a16:creationId xmlns:a16="http://schemas.microsoft.com/office/drawing/2014/main" id="{CE553796-75C6-4624-AA7B-BE2585545C25}"/>
              </a:ext>
            </a:extLst>
          </p:cNvPr>
          <p:cNvSpPr txBox="1"/>
          <p:nvPr/>
        </p:nvSpPr>
        <p:spPr>
          <a:xfrm>
            <a:off x="-1309156" y="2507721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TEXTURE AND FEATURES</a:t>
            </a:r>
            <a:endParaRPr lang="da-DK" sz="1200" dirty="0"/>
          </a:p>
        </p:txBody>
      </p:sp>
      <p:sp>
        <p:nvSpPr>
          <p:cNvPr id="49" name="Tekstfelt 48">
            <a:extLst>
              <a:ext uri="{FF2B5EF4-FFF2-40B4-BE49-F238E27FC236}">
                <a16:creationId xmlns:a16="http://schemas.microsoft.com/office/drawing/2014/main" id="{1FBDEC8B-CC4D-439D-AF4A-EC0C162A8189}"/>
              </a:ext>
            </a:extLst>
          </p:cNvPr>
          <p:cNvSpPr txBox="1"/>
          <p:nvPr/>
        </p:nvSpPr>
        <p:spPr>
          <a:xfrm>
            <a:off x="82662" y="1482551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Humanst521 BT" panose="020B0602020204020204" pitchFamily="34" charset="0"/>
              </a:rPr>
              <a:t>THE DRAGON SHIELD BOX DOUBLES AS A SIMPLE DECK BOX</a:t>
            </a:r>
            <a:endParaRPr lang="da-DK" sz="1200" dirty="0"/>
          </a:p>
        </p:txBody>
      </p:sp>
      <p:sp>
        <p:nvSpPr>
          <p:cNvPr id="56" name="Titel 1">
            <a:extLst>
              <a:ext uri="{FF2B5EF4-FFF2-40B4-BE49-F238E27FC236}">
                <a16:creationId xmlns:a16="http://schemas.microsoft.com/office/drawing/2014/main" id="{9DEDF322-0679-483A-A7BF-6F15CF9B79E1}"/>
              </a:ext>
            </a:extLst>
          </p:cNvPr>
          <p:cNvSpPr txBox="1">
            <a:spLocks/>
          </p:cNvSpPr>
          <p:nvPr/>
        </p:nvSpPr>
        <p:spPr>
          <a:xfrm>
            <a:off x="3326480" y="1241903"/>
            <a:ext cx="6029706" cy="11247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latin typeface="Humanst521 BT" panose="020B0602020204020204" pitchFamily="34" charset="0"/>
              </a:rPr>
              <a:t>PERSONALIZE</a:t>
            </a:r>
            <a:endParaRPr lang="da-DK" sz="2800" dirty="0">
              <a:latin typeface="Humanst521 BT" panose="020B0602020204020204" pitchFamily="34" charset="0"/>
            </a:endParaRPr>
          </a:p>
        </p:txBody>
      </p:sp>
      <p:sp>
        <p:nvSpPr>
          <p:cNvPr id="57" name="Tekstfelt 56">
            <a:extLst>
              <a:ext uri="{FF2B5EF4-FFF2-40B4-BE49-F238E27FC236}">
                <a16:creationId xmlns:a16="http://schemas.microsoft.com/office/drawing/2014/main" id="{46E5C621-6803-49AF-84B1-3AA5A20A36BC}"/>
              </a:ext>
            </a:extLst>
          </p:cNvPr>
          <p:cNvSpPr txBox="1"/>
          <p:nvPr/>
        </p:nvSpPr>
        <p:spPr>
          <a:xfrm>
            <a:off x="3280518" y="2229920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WRITING FIELD ON TOP</a:t>
            </a:r>
            <a:endParaRPr lang="da-DK" sz="1200" dirty="0"/>
          </a:p>
        </p:txBody>
      </p:sp>
      <p:cxnSp>
        <p:nvCxnSpPr>
          <p:cNvPr id="58" name="Lige forbindelse 57">
            <a:extLst>
              <a:ext uri="{FF2B5EF4-FFF2-40B4-BE49-F238E27FC236}">
                <a16:creationId xmlns:a16="http://schemas.microsoft.com/office/drawing/2014/main" id="{4C53B2A5-A6D2-4900-A95D-E4718A4EB771}"/>
              </a:ext>
            </a:extLst>
          </p:cNvPr>
          <p:cNvCxnSpPr>
            <a:cxnSpLocks/>
          </p:cNvCxnSpPr>
          <p:nvPr/>
        </p:nvCxnSpPr>
        <p:spPr>
          <a:xfrm flipH="1">
            <a:off x="4113988" y="2360168"/>
            <a:ext cx="1048444" cy="5905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Billede 61" descr="Et billede, der indeholder tekst&#10;&#10;Automatisk genereret beskrivelse">
            <a:extLst>
              <a:ext uri="{FF2B5EF4-FFF2-40B4-BE49-F238E27FC236}">
                <a16:creationId xmlns:a16="http://schemas.microsoft.com/office/drawing/2014/main" id="{5A3C20AE-48F6-4705-B207-02E85687FD7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333" b="91444" l="10000" r="90000">
                        <a14:foregroundMark x1="30000" y1="4222" x2="28667" y2="18333"/>
                        <a14:foregroundMark x1="70167" y1="3444" x2="43833" y2="3778"/>
                        <a14:foregroundMark x1="74583" y1="7556" x2="75654" y2="9554"/>
                        <a14:foregroundMark x1="29167" y1="90667" x2="40417" y2="91333"/>
                        <a14:foregroundMark x1="40417" y1="91333" x2="40500" y2="91444"/>
                        <a14:foregroundMark x1="74333" y1="44444" x2="74333" y2="46556"/>
                        <a14:foregroundMark x1="75500" y1="9778" x2="74583" y2="18889"/>
                        <a14:backgroundMark x1="75897" y1="19123" x2="75833" y2="50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441" y="5953582"/>
            <a:ext cx="1046520" cy="784890"/>
          </a:xfrm>
          <a:prstGeom prst="rect">
            <a:avLst/>
          </a:prstGeom>
        </p:spPr>
      </p:pic>
      <p:pic>
        <p:nvPicPr>
          <p:cNvPr id="64" name="Billede 63">
            <a:extLst>
              <a:ext uri="{FF2B5EF4-FFF2-40B4-BE49-F238E27FC236}">
                <a16:creationId xmlns:a16="http://schemas.microsoft.com/office/drawing/2014/main" id="{532C6F7F-321E-4CF3-BCD9-A960D37BE05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000" b="90917" l="10000" r="93021">
                        <a14:foregroundMark x1="16667" y1="6000" x2="25729" y2="12500"/>
                        <a14:foregroundMark x1="25729" y1="12500" x2="42708" y2="12667"/>
                        <a14:foregroundMark x1="44871" y1="3983" x2="53229" y2="4167"/>
                        <a14:foregroundMark x1="53229" y1="4167" x2="57894" y2="3999"/>
                        <a14:foregroundMark x1="81952" y1="3193" x2="87500" y2="3333"/>
                        <a14:foregroundMark x1="87500" y1="3333" x2="88021" y2="41833"/>
                        <a14:foregroundMark x1="89375" y1="8750" x2="90625" y2="29167"/>
                        <a14:foregroundMark x1="88542" y1="58917" x2="86250" y2="85000"/>
                        <a14:foregroundMark x1="86250" y1="85000" x2="84063" y2="86917"/>
                        <a14:foregroundMark x1="66354" y1="84583" x2="35625" y2="84167"/>
                        <a14:foregroundMark x1="35625" y1="84167" x2="35208" y2="84333"/>
                        <a14:foregroundMark x1="44792" y1="10833" x2="66563" y2="10583"/>
                        <a14:foregroundMark x1="66563" y1="10583" x2="84375" y2="11250"/>
                        <a14:foregroundMark x1="91771" y1="8500" x2="87292" y2="3667"/>
                        <a14:foregroundMark x1="87396" y1="3583" x2="92292" y2="8333"/>
                        <a14:foregroundMark x1="87813" y1="3167" x2="81968" y2="3212"/>
                        <a14:foregroundMark x1="88125" y1="3583" x2="92943" y2="8503"/>
                        <a14:foregroundMark x1="85104" y1="47417" x2="85104" y2="47417"/>
                        <a14:foregroundMark x1="91979" y1="20250" x2="91979" y2="34417"/>
                        <a14:foregroundMark x1="89583" y1="90583" x2="17917" y2="90917"/>
                        <a14:backgroundMark x1="81667" y1="2833" x2="14063" y2="2750"/>
                        <a14:backgroundMark x1="93201" y1="34417" x2="93333" y2="49667"/>
                        <a14:backgroundMark x1="93021" y1="13500" x2="93079" y2="20250"/>
                        <a14:backgroundMark x1="93229" y1="8500" x2="93333" y2="14250"/>
                        <a14:backgroundMark x1="91979" y1="49167" x2="91875" y2="6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249" y="5955564"/>
            <a:ext cx="627912" cy="784890"/>
          </a:xfrm>
          <a:prstGeom prst="rect">
            <a:avLst/>
          </a:prstGeom>
        </p:spPr>
      </p:pic>
      <p:pic>
        <p:nvPicPr>
          <p:cNvPr id="66" name="Billede 65" descr="Et billede, der indeholder tekst, beholder, kande&#10;&#10;Automatisk genereret beskrivelse">
            <a:extLst>
              <a:ext uri="{FF2B5EF4-FFF2-40B4-BE49-F238E27FC236}">
                <a16:creationId xmlns:a16="http://schemas.microsoft.com/office/drawing/2014/main" id="{AB59781F-6FA8-441A-B29E-2BE82E815C7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500" b="92250" l="10000" r="90000">
                        <a14:foregroundMark x1="16354" y1="6500" x2="21354" y2="41917"/>
                        <a14:foregroundMark x1="24271" y1="91250" x2="53542" y2="89167"/>
                        <a14:foregroundMark x1="53542" y1="89167" x2="62708" y2="89167"/>
                        <a14:foregroundMark x1="62708" y1="89167" x2="72813" y2="89000"/>
                        <a14:foregroundMark x1="72813" y1="89000" x2="85625" y2="89417"/>
                        <a14:foregroundMark x1="69271" y1="84000" x2="39375" y2="84833"/>
                        <a14:foregroundMark x1="16875" y1="92333" x2="13750" y2="91917"/>
                        <a14:foregroundMark x1="20313" y1="3917" x2="40313" y2="4417"/>
                        <a14:foregroundMark x1="40313" y1="4417" x2="70625" y2="3500"/>
                        <a14:foregroundMark x1="70625" y1="3500" x2="84688" y2="3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370" y="5958732"/>
            <a:ext cx="612000" cy="765000"/>
          </a:xfrm>
          <a:prstGeom prst="rect">
            <a:avLst/>
          </a:prstGeom>
        </p:spPr>
      </p:pic>
      <p:pic>
        <p:nvPicPr>
          <p:cNvPr id="68" name="Billede 67">
            <a:extLst>
              <a:ext uri="{FF2B5EF4-FFF2-40B4-BE49-F238E27FC236}">
                <a16:creationId xmlns:a16="http://schemas.microsoft.com/office/drawing/2014/main" id="{A57502B1-1CC9-48BD-88D4-EF7EDDED7A1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333" b="90000" l="10000" r="90000">
                        <a14:foregroundMark x1="16354" y1="6083" x2="79688" y2="11083"/>
                        <a14:foregroundMark x1="83333" y1="89000" x2="26771" y2="89417"/>
                        <a14:foregroundMark x1="29688" y1="84417" x2="68542" y2="81667"/>
                        <a14:foregroundMark x1="68542" y1="81667" x2="75313" y2="83333"/>
                        <a14:foregroundMark x1="87708" y1="4333" x2="30417" y2="4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216" y="5955564"/>
            <a:ext cx="634032" cy="792540"/>
          </a:xfrm>
          <a:prstGeom prst="rect">
            <a:avLst/>
          </a:prstGeom>
        </p:spPr>
      </p:pic>
      <p:pic>
        <p:nvPicPr>
          <p:cNvPr id="71" name="Billede 70" descr="Et billede, der indeholder kort&#10;&#10;Automatisk genereret beskrivelse">
            <a:extLst>
              <a:ext uri="{FF2B5EF4-FFF2-40B4-BE49-F238E27FC236}">
                <a16:creationId xmlns:a16="http://schemas.microsoft.com/office/drawing/2014/main" id="{50C3D7F6-DED1-4AD3-A569-B8A96E6B36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333" b="90000" l="10000" r="90000">
                        <a14:foregroundMark x1="15625" y1="7167" x2="27292" y2="27917"/>
                        <a14:foregroundMark x1="27292" y1="27917" x2="27500" y2="27917"/>
                        <a14:foregroundMark x1="87813" y1="9083" x2="84167" y2="63083"/>
                        <a14:foregroundMark x1="75938" y1="84833" x2="33854" y2="83417"/>
                        <a14:foregroundMark x1="34167" y1="86583" x2="32500" y2="83833"/>
                        <a14:foregroundMark x1="20104" y1="5917" x2="30625" y2="5917"/>
                        <a14:foregroundMark x1="30625" y1="5917" x2="52500" y2="5750"/>
                        <a14:foregroundMark x1="52500" y1="5750" x2="81042" y2="5750"/>
                        <a14:foregroundMark x1="81042" y1="5750" x2="85938" y2="5500"/>
                        <a14:foregroundMark x1="15625" y1="3333" x2="16563" y2="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631" y="5964611"/>
            <a:ext cx="627912" cy="784890"/>
          </a:xfrm>
          <a:prstGeom prst="rect">
            <a:avLst/>
          </a:prstGeom>
        </p:spPr>
      </p:pic>
      <p:pic>
        <p:nvPicPr>
          <p:cNvPr id="79" name="Billede 78">
            <a:extLst>
              <a:ext uri="{FF2B5EF4-FFF2-40B4-BE49-F238E27FC236}">
                <a16:creationId xmlns:a16="http://schemas.microsoft.com/office/drawing/2014/main" id="{E3E95EA7-1217-47E9-A249-0A751071A6C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18" y="4956918"/>
            <a:ext cx="720000" cy="338568"/>
          </a:xfrm>
          <a:prstGeom prst="rect">
            <a:avLst/>
          </a:prstGeom>
        </p:spPr>
      </p:pic>
      <p:pic>
        <p:nvPicPr>
          <p:cNvPr id="80" name="Billede 79">
            <a:extLst>
              <a:ext uri="{FF2B5EF4-FFF2-40B4-BE49-F238E27FC236}">
                <a16:creationId xmlns:a16="http://schemas.microsoft.com/office/drawing/2014/main" id="{B83DBE1A-94A6-4418-910E-90F575FB912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35" y="5341224"/>
            <a:ext cx="720000" cy="338568"/>
          </a:xfrm>
          <a:prstGeom prst="rect">
            <a:avLst/>
          </a:prstGeom>
        </p:spPr>
      </p:pic>
      <p:pic>
        <p:nvPicPr>
          <p:cNvPr id="81" name="Billede 80">
            <a:extLst>
              <a:ext uri="{FF2B5EF4-FFF2-40B4-BE49-F238E27FC236}">
                <a16:creationId xmlns:a16="http://schemas.microsoft.com/office/drawing/2014/main" id="{92A870A1-F023-44B4-956A-B040F32CC32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57" y="4231357"/>
            <a:ext cx="720000" cy="210520"/>
          </a:xfrm>
          <a:prstGeom prst="rect">
            <a:avLst/>
          </a:prstGeom>
        </p:spPr>
      </p:pic>
      <p:pic>
        <p:nvPicPr>
          <p:cNvPr id="83" name="Billede 82">
            <a:extLst>
              <a:ext uri="{FF2B5EF4-FFF2-40B4-BE49-F238E27FC236}">
                <a16:creationId xmlns:a16="http://schemas.microsoft.com/office/drawing/2014/main" id="{9A7419CE-BDAC-44BB-8781-ECDAC083475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11" y="3758096"/>
            <a:ext cx="720000" cy="210520"/>
          </a:xfrm>
          <a:prstGeom prst="rect">
            <a:avLst/>
          </a:prstGeom>
        </p:spPr>
      </p:pic>
      <p:pic>
        <p:nvPicPr>
          <p:cNvPr id="85" name="Billede 84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8FFC42B2-0536-4FBC-AD01-3865FDED3CF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72" y="4576196"/>
            <a:ext cx="720000" cy="338568"/>
          </a:xfrm>
          <a:prstGeom prst="rect">
            <a:avLst/>
          </a:prstGeom>
        </p:spPr>
      </p:pic>
      <p:pic>
        <p:nvPicPr>
          <p:cNvPr id="87" name="Billede 86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7649DEE0-8A44-4AC1-A250-2A0E60BBA68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72" y="3994888"/>
            <a:ext cx="720000" cy="21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9470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27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id="{8F305B53-E26C-442D-995F-2D680CE4FCE7}"/>
              </a:ext>
            </a:extLst>
          </p:cNvPr>
          <p:cNvSpPr txBox="1">
            <a:spLocks/>
          </p:cNvSpPr>
          <p:nvPr/>
        </p:nvSpPr>
        <p:spPr>
          <a:xfrm>
            <a:off x="58711" y="-1041731"/>
            <a:ext cx="7816279" cy="25891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Metamorphous" panose="02000606080000020004" pitchFamily="2" charset="0"/>
              </a:rPr>
              <a:t>THE PRODUCTS</a:t>
            </a:r>
            <a:endParaRPr lang="da-DK" sz="4000" dirty="0">
              <a:latin typeface="Metamorphous" panose="02000606080000020004" pitchFamily="2" charset="0"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47348E0D-4ED9-499D-A74E-F5E56AC6CE35}"/>
              </a:ext>
            </a:extLst>
          </p:cNvPr>
          <p:cNvSpPr/>
          <p:nvPr/>
        </p:nvSpPr>
        <p:spPr>
          <a:xfrm>
            <a:off x="425520" y="4233582"/>
            <a:ext cx="4209980" cy="523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25" name="Billede 2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BDF07B2F-58E5-4E02-8DAB-34DD54C728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33" b="91444" l="10000" r="90000">
                        <a14:foregroundMark x1="30000" y1="4222" x2="28667" y2="18333"/>
                        <a14:foregroundMark x1="70167" y1="3444" x2="43833" y2="3778"/>
                        <a14:foregroundMark x1="74583" y1="7556" x2="75654" y2="9554"/>
                        <a14:foregroundMark x1="29167" y1="90667" x2="40417" y2="91333"/>
                        <a14:foregroundMark x1="40417" y1="91333" x2="40500" y2="91444"/>
                        <a14:foregroundMark x1="74333" y1="44444" x2="74333" y2="46556"/>
                        <a14:foregroundMark x1="75500" y1="9778" x2="74583" y2="18889"/>
                        <a14:backgroundMark x1="75897" y1="19123" x2="75833" y2="50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29" y="2322483"/>
            <a:ext cx="2440613" cy="1830460"/>
          </a:xfrm>
          <a:prstGeom prst="rect">
            <a:avLst/>
          </a:prstGeom>
        </p:spPr>
      </p:pic>
      <p:pic>
        <p:nvPicPr>
          <p:cNvPr id="26" name="Billede 25">
            <a:extLst>
              <a:ext uri="{FF2B5EF4-FFF2-40B4-BE49-F238E27FC236}">
                <a16:creationId xmlns:a16="http://schemas.microsoft.com/office/drawing/2014/main" id="{CEB1A805-ACDC-4BCB-9CB6-C42E153509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000" b="90917" l="10000" r="93021">
                        <a14:foregroundMark x1="16667" y1="6000" x2="25729" y2="12500"/>
                        <a14:foregroundMark x1="25729" y1="12500" x2="42708" y2="12667"/>
                        <a14:foregroundMark x1="44871" y1="3983" x2="53229" y2="4167"/>
                        <a14:foregroundMark x1="53229" y1="4167" x2="57894" y2="3999"/>
                        <a14:foregroundMark x1="81952" y1="3193" x2="87500" y2="3333"/>
                        <a14:foregroundMark x1="87500" y1="3333" x2="88021" y2="41833"/>
                        <a14:foregroundMark x1="89375" y1="8750" x2="90625" y2="29167"/>
                        <a14:foregroundMark x1="88542" y1="58917" x2="86250" y2="85000"/>
                        <a14:foregroundMark x1="86250" y1="85000" x2="84063" y2="86917"/>
                        <a14:foregroundMark x1="66354" y1="84583" x2="35625" y2="84167"/>
                        <a14:foregroundMark x1="35625" y1="84167" x2="35208" y2="84333"/>
                        <a14:foregroundMark x1="44792" y1="10833" x2="66563" y2="10583"/>
                        <a14:foregroundMark x1="66563" y1="10583" x2="84375" y2="11250"/>
                        <a14:foregroundMark x1="91771" y1="8500" x2="87292" y2="3667"/>
                        <a14:foregroundMark x1="87396" y1="3583" x2="92292" y2="8333"/>
                        <a14:foregroundMark x1="87813" y1="3167" x2="81968" y2="3212"/>
                        <a14:foregroundMark x1="88125" y1="3583" x2="92943" y2="8503"/>
                        <a14:foregroundMark x1="85104" y1="47417" x2="85104" y2="47417"/>
                        <a14:foregroundMark x1="91979" y1="20250" x2="91979" y2="34417"/>
                        <a14:foregroundMark x1="89583" y1="90583" x2="17917" y2="90917"/>
                        <a14:backgroundMark x1="81667" y1="2833" x2="14063" y2="2750"/>
                        <a14:backgroundMark x1="93201" y1="34417" x2="93333" y2="49667"/>
                        <a14:backgroundMark x1="93021" y1="13500" x2="93079" y2="20250"/>
                        <a14:backgroundMark x1="93229" y1="8500" x2="93333" y2="14250"/>
                        <a14:backgroundMark x1="91979" y1="49167" x2="91875" y2="6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307" y="2321063"/>
            <a:ext cx="1464368" cy="1830460"/>
          </a:xfrm>
          <a:prstGeom prst="rect">
            <a:avLst/>
          </a:prstGeom>
        </p:spPr>
      </p:pic>
      <p:pic>
        <p:nvPicPr>
          <p:cNvPr id="27" name="Billede 26" descr="Et billede, der indeholder tekst, beholder, kande&#10;&#10;Automatisk genereret beskrivelse">
            <a:extLst>
              <a:ext uri="{FF2B5EF4-FFF2-40B4-BE49-F238E27FC236}">
                <a16:creationId xmlns:a16="http://schemas.microsoft.com/office/drawing/2014/main" id="{599F0E61-B5BF-4E64-A7D7-CBD5D4C584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00" b="92250" l="10000" r="90000">
                        <a14:foregroundMark x1="16354" y1="6500" x2="21354" y2="41917"/>
                        <a14:foregroundMark x1="24271" y1="91250" x2="53542" y2="89167"/>
                        <a14:foregroundMark x1="53542" y1="89167" x2="62708" y2="89167"/>
                        <a14:foregroundMark x1="62708" y1="89167" x2="72813" y2="89000"/>
                        <a14:foregroundMark x1="72813" y1="89000" x2="85625" y2="89417"/>
                        <a14:foregroundMark x1="69271" y1="84000" x2="39375" y2="84833"/>
                        <a14:foregroundMark x1="16875" y1="92333" x2="13750" y2="91917"/>
                        <a14:foregroundMark x1="20313" y1="3917" x2="40313" y2="4417"/>
                        <a14:foregroundMark x1="40313" y1="4417" x2="70625" y2="3500"/>
                        <a14:foregroundMark x1="70625" y1="3500" x2="84688" y2="3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117" y="4667575"/>
            <a:ext cx="1464368" cy="1830460"/>
          </a:xfrm>
          <a:prstGeom prst="rect">
            <a:avLst/>
          </a:prstGeom>
        </p:spPr>
      </p:pic>
      <p:pic>
        <p:nvPicPr>
          <p:cNvPr id="28" name="Billede 27">
            <a:extLst>
              <a:ext uri="{FF2B5EF4-FFF2-40B4-BE49-F238E27FC236}">
                <a16:creationId xmlns:a16="http://schemas.microsoft.com/office/drawing/2014/main" id="{09ECB118-226D-4587-B6E5-8B7CD8171E8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333" b="90000" l="10000" r="90000">
                        <a14:foregroundMark x1="16354" y1="6083" x2="79688" y2="11083"/>
                        <a14:foregroundMark x1="83333" y1="89000" x2="26771" y2="89417"/>
                        <a14:foregroundMark x1="29688" y1="84417" x2="68542" y2="81667"/>
                        <a14:foregroundMark x1="68542" y1="81667" x2="75313" y2="83333"/>
                        <a14:foregroundMark x1="87708" y1="4333" x2="30417" y2="4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158" y="4681921"/>
            <a:ext cx="1464368" cy="1830460"/>
          </a:xfrm>
          <a:prstGeom prst="rect">
            <a:avLst/>
          </a:prstGeom>
        </p:spPr>
      </p:pic>
      <p:pic>
        <p:nvPicPr>
          <p:cNvPr id="29" name="Billede 28" descr="Et billede, der indeholder kort&#10;&#10;Automatisk genereret beskrivelse">
            <a:extLst>
              <a:ext uri="{FF2B5EF4-FFF2-40B4-BE49-F238E27FC236}">
                <a16:creationId xmlns:a16="http://schemas.microsoft.com/office/drawing/2014/main" id="{7ECA5151-FA53-445E-8812-FF4BAA4452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333" b="90000" l="10000" r="90000">
                        <a14:foregroundMark x1="15625" y1="7167" x2="27292" y2="27917"/>
                        <a14:foregroundMark x1="27292" y1="27917" x2="27500" y2="27917"/>
                        <a14:foregroundMark x1="87813" y1="9083" x2="84167" y2="63083"/>
                        <a14:foregroundMark x1="75938" y1="84833" x2="33854" y2="83417"/>
                        <a14:foregroundMark x1="34167" y1="86583" x2="32500" y2="83833"/>
                        <a14:foregroundMark x1="20104" y1="5917" x2="30625" y2="5917"/>
                        <a14:foregroundMark x1="30625" y1="5917" x2="52500" y2="5750"/>
                        <a14:foregroundMark x1="52500" y1="5750" x2="81042" y2="5750"/>
                        <a14:foregroundMark x1="81042" y1="5750" x2="85938" y2="5500"/>
                        <a14:foregroundMark x1="15625" y1="3333" x2="16563" y2="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08" y="4659191"/>
            <a:ext cx="1464368" cy="1830460"/>
          </a:xfrm>
          <a:prstGeom prst="rect">
            <a:avLst/>
          </a:prstGeom>
        </p:spPr>
      </p:pic>
      <p:pic>
        <p:nvPicPr>
          <p:cNvPr id="30" name="Billede 2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6D875B42-1D2E-477F-9E7E-02BF76B829D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000" b="91000" l="8500" r="92083">
                        <a14:foregroundMark x1="8917" y1="24083" x2="35833" y2="71250"/>
                        <a14:foregroundMark x1="35833" y1="71250" x2="39167" y2="73417"/>
                        <a14:foregroundMark x1="57833" y1="91000" x2="9667" y2="91000"/>
                        <a14:foregroundMark x1="8500" y1="21917" x2="55500" y2="22417"/>
                        <a14:foregroundMark x1="46583" y1="6083" x2="55250" y2="8833"/>
                        <a14:foregroundMark x1="92083" y1="22750" x2="90333" y2="26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334" y="2000746"/>
            <a:ext cx="2135537" cy="2135537"/>
          </a:xfrm>
          <a:prstGeom prst="rect">
            <a:avLst/>
          </a:prstGeom>
        </p:spPr>
      </p:pic>
      <p:pic>
        <p:nvPicPr>
          <p:cNvPr id="31" name="Billede 30" descr="Et billede, der indeholder tekst&#10;&#10;Automatisk genereret beskrivelse">
            <a:extLst>
              <a:ext uri="{FF2B5EF4-FFF2-40B4-BE49-F238E27FC236}">
                <a16:creationId xmlns:a16="http://schemas.microsoft.com/office/drawing/2014/main" id="{863FBC4B-B809-4027-BAC1-862CF38C312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7000" b="90000" l="8500" r="91167">
                        <a14:foregroundMark x1="8583" y1="24167" x2="9667" y2="45417"/>
                        <a14:foregroundMark x1="46833" y1="7000" x2="55083" y2="10250"/>
                        <a14:foregroundMark x1="91167" y1="22667" x2="90833" y2="2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121" y="2032646"/>
            <a:ext cx="2135537" cy="2135537"/>
          </a:xfrm>
          <a:prstGeom prst="rect">
            <a:avLst/>
          </a:prstGeom>
        </p:spPr>
      </p:pic>
      <p:pic>
        <p:nvPicPr>
          <p:cNvPr id="32" name="Pladsholder til indhold 1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7362F15B-BE4A-4E49-A1A4-5FECCA240F7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4917" b="90000" l="10000" r="91167">
                        <a14:foregroundMark x1="47333" y1="5750" x2="54202" y2="7348"/>
                        <a14:foregroundMark x1="42333" y1="55417" x2="37000" y2="70667"/>
                        <a14:foregroundMark x1="37000" y1="70667" x2="34000" y2="73417"/>
                        <a14:foregroundMark x1="27917" y1="32500" x2="25500" y2="61250"/>
                        <a14:foregroundMark x1="25500" y1="61250" x2="31250" y2="70917"/>
                        <a14:foregroundMark x1="31250" y1="70917" x2="41417" y2="75750"/>
                        <a14:foregroundMark x1="41417" y1="75750" x2="49333" y2="77167"/>
                        <a14:foregroundMark x1="91167" y1="22833" x2="90750" y2="27667"/>
                        <a14:foregroundMark x1="48000" y1="38167" x2="51333" y2="66583"/>
                        <a14:foregroundMark x1="16917" y1="30917" x2="17583" y2="68167"/>
                        <a14:foregroundMark x1="15417" y1="80167" x2="26500" y2="80167"/>
                        <a14:foregroundMark x1="26500" y1="80167" x2="36417" y2="80833"/>
                        <a14:foregroundMark x1="55250" y1="77750" x2="56583" y2="46500"/>
                        <a14:foregroundMark x1="37750" y1="27417" x2="49333" y2="26750"/>
                        <a14:foregroundMark x1="49333" y1="26750" x2="55250" y2="26750"/>
                        <a14:foregroundMark x1="50917" y1="87667" x2="20250" y2="86500"/>
                        <a14:foregroundMark x1="46417" y1="4917" x2="47333" y2="5417"/>
                        <a14:backgroundMark x1="58083" y1="8500" x2="55583" y2="7500"/>
                        <a14:backgroundMark x1="54917" y1="7333" x2="54833" y2="7417"/>
                        <a14:backgroundMark x1="54667" y1="6833" x2="56167" y2="7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822" y="4360787"/>
            <a:ext cx="2135537" cy="2135537"/>
          </a:xfrm>
          <a:prstGeom prst="rect">
            <a:avLst/>
          </a:prstGeom>
        </p:spPr>
      </p:pic>
      <p:pic>
        <p:nvPicPr>
          <p:cNvPr id="33" name="Billede 3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C8267D5-E12A-443B-8066-778417990C8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6500" b="90000" l="9250" r="91500">
                        <a14:foregroundMark x1="9250" y1="24500" x2="9417" y2="39250"/>
                        <a14:foregroundMark x1="46583" y1="6583" x2="55833" y2="10083"/>
                        <a14:foregroundMark x1="91500" y1="22667" x2="90917" y2="27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840" y="4362498"/>
            <a:ext cx="2135537" cy="2135537"/>
          </a:xfrm>
          <a:prstGeom prst="rect">
            <a:avLst/>
          </a:prstGeom>
        </p:spPr>
      </p:pic>
      <p:pic>
        <p:nvPicPr>
          <p:cNvPr id="34" name="Billede 3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256B057B-F725-4A93-B0A4-0C0A56F2CAB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6750" b="90000" l="8917" r="91833">
                        <a14:foregroundMark x1="8917" y1="22250" x2="9000" y2="37167"/>
                        <a14:foregroundMark x1="47167" y1="6750" x2="56250" y2="9417"/>
                        <a14:foregroundMark x1="91833" y1="22667" x2="90167" y2="26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794" y="4376844"/>
            <a:ext cx="2135537" cy="2135537"/>
          </a:xfrm>
          <a:prstGeom prst="rect">
            <a:avLst/>
          </a:prstGeom>
        </p:spPr>
      </p:pic>
      <p:sp>
        <p:nvSpPr>
          <p:cNvPr id="35" name="Tekstfelt 34">
            <a:extLst>
              <a:ext uri="{FF2B5EF4-FFF2-40B4-BE49-F238E27FC236}">
                <a16:creationId xmlns:a16="http://schemas.microsoft.com/office/drawing/2014/main" id="{9B9F5194-0DC3-4B9D-A36B-F5273009540B}"/>
              </a:ext>
            </a:extLst>
          </p:cNvPr>
          <p:cNvSpPr txBox="1"/>
          <p:nvPr/>
        </p:nvSpPr>
        <p:spPr>
          <a:xfrm>
            <a:off x="-1165458" y="4059933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AT-15005</a:t>
            </a:r>
            <a:endParaRPr lang="da-DK" sz="1200" dirty="0"/>
          </a:p>
        </p:txBody>
      </p:sp>
      <p:sp>
        <p:nvSpPr>
          <p:cNvPr id="36" name="Tekstfelt 35">
            <a:extLst>
              <a:ext uri="{FF2B5EF4-FFF2-40B4-BE49-F238E27FC236}">
                <a16:creationId xmlns:a16="http://schemas.microsoft.com/office/drawing/2014/main" id="{286CC0C7-D403-4560-80F8-1A17B082BB87}"/>
              </a:ext>
            </a:extLst>
          </p:cNvPr>
          <p:cNvSpPr txBox="1"/>
          <p:nvPr/>
        </p:nvSpPr>
        <p:spPr>
          <a:xfrm>
            <a:off x="2424565" y="4037390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AT-15041</a:t>
            </a:r>
            <a:endParaRPr lang="da-DK" sz="1200" dirty="0"/>
          </a:p>
        </p:txBody>
      </p:sp>
      <p:sp>
        <p:nvSpPr>
          <p:cNvPr id="37" name="Tekstfelt 36">
            <a:extLst>
              <a:ext uri="{FF2B5EF4-FFF2-40B4-BE49-F238E27FC236}">
                <a16:creationId xmlns:a16="http://schemas.microsoft.com/office/drawing/2014/main" id="{2F2B4B84-C349-4C32-956B-139FE3907C31}"/>
              </a:ext>
            </a:extLst>
          </p:cNvPr>
          <p:cNvSpPr txBox="1"/>
          <p:nvPr/>
        </p:nvSpPr>
        <p:spPr>
          <a:xfrm>
            <a:off x="-1177584" y="6395298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AT-15047</a:t>
            </a:r>
            <a:endParaRPr lang="da-DK" sz="1200" dirty="0"/>
          </a:p>
        </p:txBody>
      </p:sp>
      <p:sp>
        <p:nvSpPr>
          <p:cNvPr id="38" name="Tekstfelt 37">
            <a:extLst>
              <a:ext uri="{FF2B5EF4-FFF2-40B4-BE49-F238E27FC236}">
                <a16:creationId xmlns:a16="http://schemas.microsoft.com/office/drawing/2014/main" id="{98AEEF3E-11AE-4F3A-A741-8C64471D4B60}"/>
              </a:ext>
            </a:extLst>
          </p:cNvPr>
          <p:cNvSpPr txBox="1"/>
          <p:nvPr/>
        </p:nvSpPr>
        <p:spPr>
          <a:xfrm>
            <a:off x="2424295" y="6377612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AT-15048</a:t>
            </a:r>
            <a:endParaRPr lang="da-DK" sz="1200" dirty="0"/>
          </a:p>
        </p:txBody>
      </p:sp>
      <p:sp>
        <p:nvSpPr>
          <p:cNvPr id="39" name="Tekstfelt 38">
            <a:extLst>
              <a:ext uri="{FF2B5EF4-FFF2-40B4-BE49-F238E27FC236}">
                <a16:creationId xmlns:a16="http://schemas.microsoft.com/office/drawing/2014/main" id="{4407F520-C63B-451C-8973-4548E88B9EA4}"/>
              </a:ext>
            </a:extLst>
          </p:cNvPr>
          <p:cNvSpPr txBox="1"/>
          <p:nvPr/>
        </p:nvSpPr>
        <p:spPr>
          <a:xfrm>
            <a:off x="5922970" y="6377612"/>
            <a:ext cx="6094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umanst521 BT" panose="020B0602020204020204" pitchFamily="34" charset="0"/>
              </a:rPr>
              <a:t>AT-15049</a:t>
            </a:r>
            <a:endParaRPr lang="da-DK" sz="1200" dirty="0"/>
          </a:p>
        </p:txBody>
      </p:sp>
      <p:sp>
        <p:nvSpPr>
          <p:cNvPr id="45" name="Titel 1">
            <a:extLst>
              <a:ext uri="{FF2B5EF4-FFF2-40B4-BE49-F238E27FC236}">
                <a16:creationId xmlns:a16="http://schemas.microsoft.com/office/drawing/2014/main" id="{54EB865E-64C7-4BF8-B3F4-FF2C530DCF3B}"/>
              </a:ext>
            </a:extLst>
          </p:cNvPr>
          <p:cNvSpPr txBox="1">
            <a:spLocks/>
          </p:cNvSpPr>
          <p:nvPr/>
        </p:nvSpPr>
        <p:spPr>
          <a:xfrm>
            <a:off x="131240" y="1064770"/>
            <a:ext cx="7816279" cy="719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latin typeface="Humanst521 BT" panose="020B0602020204020204" pitchFamily="34" charset="0"/>
              </a:rPr>
              <a:t>MSRP: €12,49 / $12.49</a:t>
            </a:r>
            <a:endParaRPr lang="da-DK" sz="1800" dirty="0">
              <a:latin typeface="Humanst521 BT" panose="020B06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9289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27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16847B-609E-4A9D-B377-36D04738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29" y="684342"/>
            <a:ext cx="6341920" cy="10366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>
                <a:latin typeface="Metamorphous" panose="02000606080000020004" pitchFamily="2" charset="0"/>
              </a:rPr>
              <a:t>TARGET AUDIENCE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7721B1D6-2671-457D-80F3-68641B3F09D7}"/>
              </a:ext>
            </a:extLst>
          </p:cNvPr>
          <p:cNvSpPr/>
          <p:nvPr/>
        </p:nvSpPr>
        <p:spPr>
          <a:xfrm>
            <a:off x="287079" y="4381500"/>
            <a:ext cx="4198813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Pladsholder til indhold 2">
            <a:extLst>
              <a:ext uri="{FF2B5EF4-FFF2-40B4-BE49-F238E27FC236}">
                <a16:creationId xmlns:a16="http://schemas.microsoft.com/office/drawing/2014/main" id="{87A86FA0-13A9-444C-8782-0CFA9F06E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40" y="3207852"/>
            <a:ext cx="5726580" cy="3188728"/>
          </a:xfrm>
        </p:spPr>
        <p:txBody>
          <a:bodyPr anchor="t">
            <a:normAutofit/>
          </a:bodyPr>
          <a:lstStyle/>
          <a:p>
            <a:r>
              <a:rPr lang="en-US" sz="1800" dirty="0">
                <a:latin typeface="Humanst521 BT" panose="020B0602020204020204" pitchFamily="34" charset="0"/>
              </a:rPr>
              <a:t>Established MTG players</a:t>
            </a:r>
          </a:p>
          <a:p>
            <a:pPr lvl="1"/>
            <a:r>
              <a:rPr lang="en-US" sz="1600" dirty="0">
                <a:latin typeface="Humanst521 BT" panose="020B0602020204020204" pitchFamily="34" charset="0"/>
              </a:rPr>
              <a:t>Not the first set of sleeves you buy</a:t>
            </a:r>
          </a:p>
          <a:p>
            <a:pPr lvl="1"/>
            <a:r>
              <a:rPr lang="en-US" sz="1600" dirty="0">
                <a:latin typeface="Humanst521 BT" panose="020B0602020204020204" pitchFamily="34" charset="0"/>
              </a:rPr>
              <a:t>Black frame is a perfect match for MTG cards</a:t>
            </a:r>
          </a:p>
          <a:p>
            <a:pPr lvl="1"/>
            <a:endParaRPr lang="en-US" sz="1600" dirty="0">
              <a:latin typeface="Humanst521 BT" panose="020B0602020204020204" pitchFamily="34" charset="0"/>
            </a:endParaRPr>
          </a:p>
          <a:p>
            <a:r>
              <a:rPr lang="da-DK" sz="1800" dirty="0">
                <a:latin typeface="Humanst521 BT" panose="020B0602020204020204" pitchFamily="34" charset="0"/>
              </a:rPr>
              <a:t>”Firstmovers”. The player </a:t>
            </a:r>
            <a:r>
              <a:rPr lang="da-DK" sz="1800" dirty="0" err="1">
                <a:latin typeface="Humanst521 BT" panose="020B0602020204020204" pitchFamily="34" charset="0"/>
              </a:rPr>
              <a:t>who</a:t>
            </a:r>
            <a:r>
              <a:rPr lang="da-DK" sz="1800" dirty="0">
                <a:latin typeface="Humanst521 BT" panose="020B0602020204020204" pitchFamily="34" charset="0"/>
              </a:rPr>
              <a:t> </a:t>
            </a:r>
            <a:r>
              <a:rPr lang="da-DK" sz="1800" dirty="0" err="1">
                <a:latin typeface="Humanst521 BT" panose="020B0602020204020204" pitchFamily="34" charset="0"/>
              </a:rPr>
              <a:t>always</a:t>
            </a:r>
            <a:r>
              <a:rPr lang="da-DK" sz="1800" dirty="0">
                <a:latin typeface="Humanst521 BT" panose="020B0602020204020204" pitchFamily="34" charset="0"/>
              </a:rPr>
              <a:t> </a:t>
            </a:r>
            <a:r>
              <a:rPr lang="da-DK" sz="1800" dirty="0" err="1">
                <a:latin typeface="Humanst521 BT" panose="020B0602020204020204" pitchFamily="34" charset="0"/>
              </a:rPr>
              <a:t>wants</a:t>
            </a:r>
            <a:r>
              <a:rPr lang="da-DK" sz="1800" dirty="0">
                <a:latin typeface="Humanst521 BT" panose="020B0602020204020204" pitchFamily="34" charset="0"/>
              </a:rPr>
              <a:t> the </a:t>
            </a:r>
            <a:r>
              <a:rPr lang="da-DK" sz="1800" dirty="0" err="1">
                <a:latin typeface="Humanst521 BT" panose="020B0602020204020204" pitchFamily="34" charset="0"/>
              </a:rPr>
              <a:t>newest</a:t>
            </a:r>
            <a:r>
              <a:rPr lang="da-DK" sz="1800" dirty="0">
                <a:latin typeface="Humanst521 BT" panose="020B0602020204020204" pitchFamily="34" charset="0"/>
              </a:rPr>
              <a:t> </a:t>
            </a:r>
            <a:r>
              <a:rPr lang="da-DK" sz="1800" dirty="0" err="1">
                <a:latin typeface="Humanst521 BT" panose="020B0602020204020204" pitchFamily="34" charset="0"/>
              </a:rPr>
              <a:t>tech</a:t>
            </a:r>
            <a:r>
              <a:rPr lang="da-DK" sz="1800" dirty="0">
                <a:latin typeface="Humanst521 BT" panose="020B0602020204020204" pitchFamily="34" charset="0"/>
              </a:rPr>
              <a:t>. ”</a:t>
            </a:r>
            <a:r>
              <a:rPr lang="da-DK" sz="1800" dirty="0" err="1">
                <a:latin typeface="Humanst521 BT" panose="020B0602020204020204" pitchFamily="34" charset="0"/>
              </a:rPr>
              <a:t>Nerd</a:t>
            </a:r>
            <a:r>
              <a:rPr lang="da-DK" sz="1800" dirty="0">
                <a:latin typeface="Humanst521 BT" panose="020B0602020204020204" pitchFamily="34" charset="0"/>
              </a:rPr>
              <a:t> </a:t>
            </a:r>
            <a:r>
              <a:rPr lang="da-DK" sz="1800" dirty="0" err="1">
                <a:latin typeface="Humanst521 BT" panose="020B0602020204020204" pitchFamily="34" charset="0"/>
              </a:rPr>
              <a:t>cred</a:t>
            </a:r>
            <a:r>
              <a:rPr lang="da-DK" sz="1800" dirty="0">
                <a:latin typeface="Humanst521 BT" panose="020B0602020204020204" pitchFamily="34" charset="0"/>
              </a:rPr>
              <a:t>”… </a:t>
            </a:r>
          </a:p>
          <a:p>
            <a:endParaRPr lang="en-US" sz="1800" dirty="0">
              <a:latin typeface="Humanst521 BT" panose="020B0602020204020204" pitchFamily="34" charset="0"/>
            </a:endParaRPr>
          </a:p>
          <a:p>
            <a:r>
              <a:rPr lang="en-US" sz="1800" dirty="0">
                <a:latin typeface="Humanst521 BT" panose="020B0602020204020204" pitchFamily="34" charset="0"/>
              </a:rPr>
              <a:t>Everyone who loved Lilac..</a:t>
            </a:r>
          </a:p>
          <a:p>
            <a:pPr lvl="1"/>
            <a:r>
              <a:rPr lang="en-US" sz="1600" dirty="0">
                <a:latin typeface="Humanst521 BT" panose="020B0602020204020204" pitchFamily="34" charset="0"/>
              </a:rPr>
              <a:t>Seriously, we’ve had so many requests for those. Orchid is the replacement.</a:t>
            </a:r>
          </a:p>
          <a:p>
            <a:endParaRPr lang="da-DK" sz="1800" dirty="0">
              <a:latin typeface="Humanst521 BT" panose="020B0602020204020204" pitchFamily="34" charset="0"/>
            </a:endParaRP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1F030390-B5A6-4B50-B7E3-EB0595E8A0A2}"/>
              </a:ext>
            </a:extLst>
          </p:cNvPr>
          <p:cNvSpPr txBox="1">
            <a:spLocks/>
          </p:cNvSpPr>
          <p:nvPr/>
        </p:nvSpPr>
        <p:spPr>
          <a:xfrm>
            <a:off x="460300" y="1779639"/>
            <a:ext cx="4560277" cy="12151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Humanst521 BT" panose="020B0602020204020204" pitchFamily="34" charset="0"/>
              </a:rPr>
              <a:t>We know many different players love our sleeves. The dual sleeves are particularly suited for: </a:t>
            </a:r>
            <a:endParaRPr lang="da-DK" sz="2400" dirty="0">
              <a:latin typeface="Humanst521 BT" panose="020B0602020204020204" pitchFamily="34" charset="0"/>
            </a:endParaRP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CE023360-EE60-4045-A5EC-37EE360CA2FE}"/>
              </a:ext>
            </a:extLst>
          </p:cNvPr>
          <p:cNvSpPr txBox="1"/>
          <p:nvPr/>
        </p:nvSpPr>
        <p:spPr>
          <a:xfrm rot="19968162">
            <a:off x="5221561" y="4622729"/>
            <a:ext cx="2503114" cy="524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gradFill flip="none" rotWithShape="1">
                  <a:gsLst>
                    <a:gs pos="0">
                      <a:srgbClr val="F78300"/>
                    </a:gs>
                    <a:gs pos="100000">
                      <a:srgbClr val="FFE94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umanst521 BT" panose="020B0602020204020204" pitchFamily="34" charset="0"/>
              </a:rPr>
              <a:t>NERD CRED</a:t>
            </a:r>
            <a:endParaRPr lang="da-DK" sz="2800" b="1" dirty="0">
              <a:gradFill flip="none" rotWithShape="1">
                <a:gsLst>
                  <a:gs pos="0">
                    <a:srgbClr val="F78300"/>
                  </a:gs>
                  <a:gs pos="100000">
                    <a:srgbClr val="FFE943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umanst521 BT" panose="020B06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31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27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16847B-609E-4A9D-B377-36D04738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079" y="1163755"/>
            <a:ext cx="4856019" cy="264430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>
                <a:latin typeface="Metamorphous" panose="02000606080000020004" pitchFamily="2" charset="0"/>
              </a:rPr>
              <a:t>MARKETING INITIATIVES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452" y="4744239"/>
            <a:ext cx="2140793" cy="1374899"/>
          </a:xfrm>
          <a:prstGeom prst="rect">
            <a:avLst/>
          </a:prstGeom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id="{BF3F66DC-8DD7-4B7E-94D7-A89541C09209}"/>
              </a:ext>
            </a:extLst>
          </p:cNvPr>
          <p:cNvSpPr txBox="1">
            <a:spLocks/>
          </p:cNvSpPr>
          <p:nvPr/>
        </p:nvSpPr>
        <p:spPr>
          <a:xfrm>
            <a:off x="175846" y="3798485"/>
            <a:ext cx="4560277" cy="719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latin typeface="Humanst521 BT" panose="020B0602020204020204" pitchFamily="34" charset="0"/>
              </a:rPr>
              <a:t>OUR </a:t>
            </a:r>
            <a:r>
              <a:rPr lang="en-US" sz="2400" b="1" dirty="0">
                <a:latin typeface="Humanst521 BT" panose="020B0602020204020204" pitchFamily="34" charset="0"/>
              </a:rPr>
              <a:t>BIGGEST</a:t>
            </a:r>
            <a:r>
              <a:rPr lang="en-US" sz="2400" dirty="0">
                <a:latin typeface="Humanst521 BT" panose="020B0602020204020204" pitchFamily="34" charset="0"/>
              </a:rPr>
              <a:t> LAUNCH IN Q2</a:t>
            </a:r>
            <a:endParaRPr lang="da-DK" sz="2400" dirty="0">
              <a:latin typeface="Humanst521 BT" panose="020B06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6397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19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16847B-609E-4A9D-B377-36D04738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201" y="452045"/>
            <a:ext cx="9001506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>
                <a:latin typeface="Metamorphous" panose="02000606080000020004" pitchFamily="2" charset="0"/>
              </a:rPr>
              <a:t>MARKETING MATERIALS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Pladsholder til indhold 2">
            <a:extLst>
              <a:ext uri="{FF2B5EF4-FFF2-40B4-BE49-F238E27FC236}">
                <a16:creationId xmlns:a16="http://schemas.microsoft.com/office/drawing/2014/main" id="{C88DABBE-9F8F-4DE9-97B1-7714A9566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3" y="2461768"/>
            <a:ext cx="5044969" cy="3463544"/>
          </a:xfrm>
        </p:spPr>
        <p:txBody>
          <a:bodyPr anchor="t">
            <a:normAutofit/>
          </a:bodyPr>
          <a:lstStyle/>
          <a:p>
            <a:r>
              <a:rPr lang="en-US" sz="2400" dirty="0">
                <a:latin typeface="Humanst521 BT" panose="020B0602020204020204" pitchFamily="34" charset="0"/>
              </a:rPr>
              <a:t>Social Media assets</a:t>
            </a:r>
          </a:p>
          <a:p>
            <a:r>
              <a:rPr lang="en-US" sz="2400" dirty="0">
                <a:latin typeface="Humanst521 BT" panose="020B0602020204020204" pitchFamily="34" charset="0"/>
              </a:rPr>
              <a:t>Sales sheets</a:t>
            </a:r>
          </a:p>
          <a:p>
            <a:r>
              <a:rPr lang="en-US" sz="2400" dirty="0">
                <a:latin typeface="Humanst521 BT" panose="020B0602020204020204" pitchFamily="34" charset="0"/>
              </a:rPr>
              <a:t>Banners</a:t>
            </a:r>
          </a:p>
          <a:p>
            <a:r>
              <a:rPr lang="en-US" sz="2400" dirty="0">
                <a:latin typeface="Humanst521 BT" panose="020B0602020204020204" pitchFamily="34" charset="0"/>
              </a:rPr>
              <a:t>E-mail signature</a:t>
            </a:r>
          </a:p>
          <a:p>
            <a:r>
              <a:rPr lang="en-US" sz="2400" dirty="0">
                <a:latin typeface="Humanst521 BT" panose="020B0602020204020204" pitchFamily="34" charset="0"/>
              </a:rPr>
              <a:t>POS materials </a:t>
            </a:r>
            <a:r>
              <a:rPr lang="en-US" sz="2400" dirty="0">
                <a:latin typeface="Humanst521 BT" panose="020B0602020204020204" pitchFamily="34" charset="0"/>
                <a:sym typeface="Wingdings" panose="05000000000000000000" pitchFamily="2" charset="2"/>
              </a:rPr>
              <a:t> buy through DGP</a:t>
            </a:r>
          </a:p>
          <a:p>
            <a:r>
              <a:rPr lang="en-US" sz="2400" dirty="0">
                <a:latin typeface="Humanst521 BT" panose="020B0602020204020204" pitchFamily="34" charset="0"/>
                <a:sym typeface="Wingdings" panose="05000000000000000000" pitchFamily="2" charset="2"/>
              </a:rPr>
              <a:t>AND MORE</a:t>
            </a:r>
            <a:endParaRPr lang="da-DK" sz="2400" dirty="0">
              <a:latin typeface="Humanst521 BT" panose="020B0602020204020204" pitchFamily="34" charset="0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grpSp>
        <p:nvGrpSpPr>
          <p:cNvPr id="13" name="Gruppe 12">
            <a:extLst>
              <a:ext uri="{FF2B5EF4-FFF2-40B4-BE49-F238E27FC236}">
                <a16:creationId xmlns:a16="http://schemas.microsoft.com/office/drawing/2014/main" id="{F48755A8-D1B9-4FA6-83E3-2C3662B9C9E7}"/>
              </a:ext>
            </a:extLst>
          </p:cNvPr>
          <p:cNvGrpSpPr/>
          <p:nvPr/>
        </p:nvGrpSpPr>
        <p:grpSpPr>
          <a:xfrm>
            <a:off x="414252" y="5782831"/>
            <a:ext cx="3328968" cy="595311"/>
            <a:chOff x="1130234" y="5302983"/>
            <a:chExt cx="3328968" cy="595311"/>
          </a:xfrm>
        </p:grpSpPr>
        <p:sp>
          <p:nvSpPr>
            <p:cNvPr id="14" name="Rektangel: afrundede hjørner 13">
              <a:hlinkClick r:id="rId4"/>
              <a:extLst>
                <a:ext uri="{FF2B5EF4-FFF2-40B4-BE49-F238E27FC236}">
                  <a16:creationId xmlns:a16="http://schemas.microsoft.com/office/drawing/2014/main" id="{15D9C296-0857-4D4C-A905-DF706A62483D}"/>
                </a:ext>
              </a:extLst>
            </p:cNvPr>
            <p:cNvSpPr/>
            <p:nvPr/>
          </p:nvSpPr>
          <p:spPr>
            <a:xfrm>
              <a:off x="1130234" y="5302983"/>
              <a:ext cx="3328968" cy="595311"/>
            </a:xfrm>
            <a:prstGeom prst="roundRect">
              <a:avLst/>
            </a:prstGeom>
            <a:gradFill flip="none" rotWithShape="1">
              <a:gsLst>
                <a:gs pos="0">
                  <a:srgbClr val="E35C05">
                    <a:shade val="30000"/>
                    <a:satMod val="115000"/>
                  </a:srgbClr>
                </a:gs>
                <a:gs pos="50000">
                  <a:srgbClr val="E35C05">
                    <a:shade val="67500"/>
                    <a:satMod val="115000"/>
                  </a:srgbClr>
                </a:gs>
                <a:gs pos="100000">
                  <a:srgbClr val="E35C05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latin typeface="Metamorphous" panose="02000606080000020004" pitchFamily="2" charset="0"/>
                  <a:ea typeface="Roboto Condensed" pitchFamily="2" charset="0"/>
                </a:rPr>
                <a:t>DOWNLOAD ALL</a:t>
              </a:r>
              <a:endParaRPr lang="da-DK" sz="900" b="1" dirty="0">
                <a:latin typeface="Metamorphous" panose="02000606080000020004" pitchFamily="2" charset="0"/>
                <a:ea typeface="Roboto Condensed" pitchFamily="2" charset="0"/>
              </a:endParaRPr>
            </a:p>
          </p:txBody>
        </p:sp>
        <p:pic>
          <p:nvPicPr>
            <p:cNvPr id="15" name="Pladsholder til indhold 4">
              <a:extLst>
                <a:ext uri="{FF2B5EF4-FFF2-40B4-BE49-F238E27FC236}">
                  <a16:creationId xmlns:a16="http://schemas.microsoft.com/office/drawing/2014/main" id="{3C930105-1975-4584-BD5E-EFA9A8947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6951" y="5415346"/>
              <a:ext cx="370583" cy="370583"/>
            </a:xfrm>
            <a:prstGeom prst="rect">
              <a:avLst/>
            </a:prstGeom>
          </p:spPr>
        </p:pic>
      </p:grpSp>
      <p:pic>
        <p:nvPicPr>
          <p:cNvPr id="1028" name="Picture 4" descr="Billedresultat for GOLD COINS">
            <a:extLst>
              <a:ext uri="{FF2B5EF4-FFF2-40B4-BE49-F238E27FC236}">
                <a16:creationId xmlns:a16="http://schemas.microsoft.com/office/drawing/2014/main" id="{1AF83A43-9273-4D58-9091-F3842A43A0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175" y="4661889"/>
            <a:ext cx="1332319" cy="93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uppe 22">
            <a:extLst>
              <a:ext uri="{FF2B5EF4-FFF2-40B4-BE49-F238E27FC236}">
                <a16:creationId xmlns:a16="http://schemas.microsoft.com/office/drawing/2014/main" id="{ECFD2C8F-E01C-414F-8AF4-0F7BAAE3B985}"/>
              </a:ext>
            </a:extLst>
          </p:cNvPr>
          <p:cNvGrpSpPr/>
          <p:nvPr/>
        </p:nvGrpSpPr>
        <p:grpSpPr>
          <a:xfrm>
            <a:off x="5462817" y="2028792"/>
            <a:ext cx="2252473" cy="2501542"/>
            <a:chOff x="2105199" y="878503"/>
            <a:chExt cx="3122654" cy="3330446"/>
          </a:xfrm>
        </p:grpSpPr>
        <p:pic>
          <p:nvPicPr>
            <p:cNvPr id="19" name="Billede 18">
              <a:extLst>
                <a:ext uri="{FF2B5EF4-FFF2-40B4-BE49-F238E27FC236}">
                  <a16:creationId xmlns:a16="http://schemas.microsoft.com/office/drawing/2014/main" id="{9EC1F3C0-39B5-4131-8DF2-F9D4B3060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05199" y="878503"/>
              <a:ext cx="3122654" cy="3330446"/>
            </a:xfrm>
            <a:prstGeom prst="rect">
              <a:avLst/>
            </a:prstGeom>
          </p:spPr>
        </p:pic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13A3A5D2-0732-4214-B0D3-5EFDA5EDABAD}"/>
                </a:ext>
              </a:extLst>
            </p:cNvPr>
            <p:cNvSpPr/>
            <p:nvPr/>
          </p:nvSpPr>
          <p:spPr>
            <a:xfrm>
              <a:off x="2301588" y="932688"/>
              <a:ext cx="941727" cy="105999"/>
            </a:xfrm>
            <a:prstGeom prst="rect">
              <a:avLst/>
            </a:prstGeom>
            <a:solidFill>
              <a:srgbClr val="2425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a-DK" sz="700" b="1" dirty="0">
                  <a:solidFill>
                    <a:schemeClr val="tx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Distributor A</a:t>
              </a:r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17D3650D-C74D-482E-83A4-8C9983CF78FC}"/>
                </a:ext>
              </a:extLst>
            </p:cNvPr>
            <p:cNvSpPr/>
            <p:nvPr/>
          </p:nvSpPr>
          <p:spPr>
            <a:xfrm>
              <a:off x="2150701" y="936175"/>
              <a:ext cx="218478" cy="201745"/>
            </a:xfrm>
            <a:prstGeom prst="ellipse">
              <a:avLst/>
            </a:prstGeom>
            <a:solidFill>
              <a:srgbClr val="2425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pic>
          <p:nvPicPr>
            <p:cNvPr id="36" name="Billede 35">
              <a:extLst>
                <a:ext uri="{FF2B5EF4-FFF2-40B4-BE49-F238E27FC236}">
                  <a16:creationId xmlns:a16="http://schemas.microsoft.com/office/drawing/2014/main" id="{78320410-3988-4513-B083-C7CAF71A9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8696" y="966519"/>
              <a:ext cx="196392" cy="139859"/>
            </a:xfrm>
            <a:prstGeom prst="rect">
              <a:avLst/>
            </a:prstGeom>
          </p:spPr>
        </p:pic>
      </p:grpSp>
      <p:grpSp>
        <p:nvGrpSpPr>
          <p:cNvPr id="17" name="Gruppe 16">
            <a:extLst>
              <a:ext uri="{FF2B5EF4-FFF2-40B4-BE49-F238E27FC236}">
                <a16:creationId xmlns:a16="http://schemas.microsoft.com/office/drawing/2014/main" id="{A36BFE28-9673-4DAA-9E74-6C946B16A00C}"/>
              </a:ext>
            </a:extLst>
          </p:cNvPr>
          <p:cNvGrpSpPr/>
          <p:nvPr/>
        </p:nvGrpSpPr>
        <p:grpSpPr>
          <a:xfrm>
            <a:off x="6483473" y="2808076"/>
            <a:ext cx="2252473" cy="3707625"/>
            <a:chOff x="6044506" y="764540"/>
            <a:chExt cx="4016409" cy="6858000"/>
          </a:xfrm>
        </p:grpSpPr>
        <p:pic>
          <p:nvPicPr>
            <p:cNvPr id="7" name="Billede 6">
              <a:extLst>
                <a:ext uri="{FF2B5EF4-FFF2-40B4-BE49-F238E27FC236}">
                  <a16:creationId xmlns:a16="http://schemas.microsoft.com/office/drawing/2014/main" id="{83F5AF7A-DD6B-4A9D-8DC7-239E4526C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44506" y="764540"/>
              <a:ext cx="4016409" cy="6858000"/>
            </a:xfrm>
            <a:prstGeom prst="rect">
              <a:avLst/>
            </a:prstGeom>
          </p:spPr>
        </p:pic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03D05D21-20BB-4BFD-ABBE-8C684B49550D}"/>
                </a:ext>
              </a:extLst>
            </p:cNvPr>
            <p:cNvSpPr/>
            <p:nvPr/>
          </p:nvSpPr>
          <p:spPr>
            <a:xfrm>
              <a:off x="6238857" y="783682"/>
              <a:ext cx="1628775" cy="165336"/>
            </a:xfrm>
            <a:prstGeom prst="rect">
              <a:avLst/>
            </a:prstGeom>
            <a:solidFill>
              <a:srgbClr val="2425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a-DK" sz="700" b="1" dirty="0">
                  <a:solidFill>
                    <a:schemeClr val="tx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Distributor A</a:t>
              </a: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0F1CB779-57A4-4C4B-B9EE-04EEB993BBFC}"/>
                </a:ext>
              </a:extLst>
            </p:cNvPr>
            <p:cNvSpPr/>
            <p:nvPr/>
          </p:nvSpPr>
          <p:spPr>
            <a:xfrm>
              <a:off x="6097726" y="821265"/>
              <a:ext cx="280988" cy="255906"/>
            </a:xfrm>
            <a:prstGeom prst="ellipse">
              <a:avLst/>
            </a:prstGeom>
            <a:solidFill>
              <a:srgbClr val="2425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pic>
          <p:nvPicPr>
            <p:cNvPr id="22" name="Billede 21">
              <a:extLst>
                <a:ext uri="{FF2B5EF4-FFF2-40B4-BE49-F238E27FC236}">
                  <a16:creationId xmlns:a16="http://schemas.microsoft.com/office/drawing/2014/main" id="{4D7C64F5-880A-42D6-80F3-A3ED954AA7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4722" y="856258"/>
              <a:ext cx="267945" cy="1720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6410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ladsholder til indhold 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99B3E942-4D1B-44EE-B7D3-47090A6A6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33927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16847B-609E-4A9D-B377-36D04738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29" y="-830079"/>
            <a:ext cx="6148371" cy="252400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>
                <a:latin typeface="Metamorphous" panose="02000606080000020004" pitchFamily="2" charset="0"/>
              </a:rPr>
              <a:t>POINT-OF-SALES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8598A91-8522-45F4-9C8E-CC22E6CC9596}"/>
              </a:ext>
            </a:extLst>
          </p:cNvPr>
          <p:cNvSpPr/>
          <p:nvPr/>
        </p:nvSpPr>
        <p:spPr>
          <a:xfrm>
            <a:off x="287079" y="233916"/>
            <a:ext cx="1078161" cy="7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3716C682-7739-497B-ACE5-4AE56041B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" y="93196"/>
            <a:ext cx="1117495" cy="717698"/>
          </a:xfrm>
          <a:prstGeom prst="rect">
            <a:avLst/>
          </a:prstGeom>
        </p:spPr>
      </p:pic>
      <p:pic>
        <p:nvPicPr>
          <p:cNvPr id="5" name="Billede 4" descr="Et billede, der indeholder tekst, indendørs, forskellig, adskillige&#10;&#10;Automatisk genereret beskrivelse">
            <a:extLst>
              <a:ext uri="{FF2B5EF4-FFF2-40B4-BE49-F238E27FC236}">
                <a16:creationId xmlns:a16="http://schemas.microsoft.com/office/drawing/2014/main" id="{806E7D21-0EFE-458C-8AA9-63421709B2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7" t="11257"/>
          <a:stretch/>
        </p:blipFill>
        <p:spPr>
          <a:xfrm>
            <a:off x="5865394" y="1055316"/>
            <a:ext cx="3735878" cy="5378162"/>
          </a:xfrm>
          <a:prstGeom prst="rect">
            <a:avLst/>
          </a:prstGeom>
        </p:spPr>
      </p:pic>
      <p:sp>
        <p:nvSpPr>
          <p:cNvPr id="16" name="Pladsholder til indhold 2">
            <a:extLst>
              <a:ext uri="{FF2B5EF4-FFF2-40B4-BE49-F238E27FC236}">
                <a16:creationId xmlns:a16="http://schemas.microsoft.com/office/drawing/2014/main" id="{CB321F00-8E5C-482E-8938-1ADB6FDD00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358134" cy="3207258"/>
          </a:xfrm>
        </p:spPr>
        <p:txBody>
          <a:bodyPr anchor="t">
            <a:normAutofit/>
          </a:bodyPr>
          <a:lstStyle/>
          <a:p>
            <a:r>
              <a:rPr lang="en-US" sz="2400" dirty="0">
                <a:latin typeface="Humanst521 BT" panose="020B0602020204020204" pitchFamily="34" charset="0"/>
              </a:rPr>
              <a:t>Banner</a:t>
            </a:r>
          </a:p>
          <a:p>
            <a:r>
              <a:rPr lang="en-US" sz="2400" dirty="0">
                <a:latin typeface="Humanst521 BT" panose="020B0602020204020204" pitchFamily="34" charset="0"/>
              </a:rPr>
              <a:t>Poster</a:t>
            </a:r>
          </a:p>
          <a:p>
            <a:r>
              <a:rPr lang="en-US" sz="2400" dirty="0">
                <a:latin typeface="Humanst521 BT" panose="020B0602020204020204" pitchFamily="34" charset="0"/>
              </a:rPr>
              <a:t>Candy (EU only)</a:t>
            </a:r>
            <a:endParaRPr lang="da-DK" sz="2400" dirty="0">
              <a:latin typeface="Humanst521 BT" panose="020B0602020204020204" pitchFamily="34" charset="0"/>
            </a:endParaRPr>
          </a:p>
        </p:txBody>
      </p:sp>
      <p:sp>
        <p:nvSpPr>
          <p:cNvPr id="18" name="Pladsholder til indhold 2">
            <a:extLst>
              <a:ext uri="{FF2B5EF4-FFF2-40B4-BE49-F238E27FC236}">
                <a16:creationId xmlns:a16="http://schemas.microsoft.com/office/drawing/2014/main" id="{BF2D1471-3A6D-42F5-A779-8A794109CE27}"/>
              </a:ext>
            </a:extLst>
          </p:cNvPr>
          <p:cNvSpPr txBox="1">
            <a:spLocks/>
          </p:cNvSpPr>
          <p:nvPr/>
        </p:nvSpPr>
        <p:spPr>
          <a:xfrm>
            <a:off x="481029" y="4921399"/>
            <a:ext cx="3977640" cy="134791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latin typeface="Humanst521 BT" panose="020B0602020204020204" pitchFamily="34" charset="0"/>
              </a:rPr>
              <a:t>COMBINE WITH PRE-ORDERS!</a:t>
            </a:r>
          </a:p>
          <a:p>
            <a:pPr marL="0" indent="0" algn="ctr">
              <a:buNone/>
            </a:pPr>
            <a:r>
              <a:rPr lang="en-US" sz="2400" dirty="0">
                <a:latin typeface="Humanst521 BT" panose="020B0602020204020204" pitchFamily="34" charset="0"/>
              </a:rPr>
              <a:t>“Pre-order 5 full displays and get posters”</a:t>
            </a:r>
            <a:endParaRPr lang="da-DK" sz="2400" dirty="0">
              <a:latin typeface="Humanst521 BT" panose="020B0602020204020204" pitchFamily="34" charset="0"/>
            </a:endParaRPr>
          </a:p>
        </p:txBody>
      </p:sp>
      <p:sp>
        <p:nvSpPr>
          <p:cNvPr id="20" name="Pladsholder til indhold 2">
            <a:extLst>
              <a:ext uri="{FF2B5EF4-FFF2-40B4-BE49-F238E27FC236}">
                <a16:creationId xmlns:a16="http://schemas.microsoft.com/office/drawing/2014/main" id="{1AC3B706-8844-4934-A891-145C735016A4}"/>
              </a:ext>
            </a:extLst>
          </p:cNvPr>
          <p:cNvSpPr txBox="1">
            <a:spLocks/>
          </p:cNvSpPr>
          <p:nvPr/>
        </p:nvSpPr>
        <p:spPr>
          <a:xfrm>
            <a:off x="455034" y="1663104"/>
            <a:ext cx="3977640" cy="13479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latin typeface="Humanst521 BT" panose="020B0602020204020204" pitchFamily="34" charset="0"/>
              </a:rPr>
              <a:t>BUY WITH DRAGON GOLD</a:t>
            </a:r>
            <a:endParaRPr lang="da-DK" sz="2400" dirty="0">
              <a:latin typeface="Humanst521 BT" panose="020B0602020204020204" pitchFamily="34" charset="0"/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E1D13C2C-3ECC-4288-8CE3-CA13AD63672E}"/>
              </a:ext>
            </a:extLst>
          </p:cNvPr>
          <p:cNvSpPr/>
          <p:nvPr/>
        </p:nvSpPr>
        <p:spPr>
          <a:xfrm>
            <a:off x="371094" y="4445000"/>
            <a:ext cx="4188206" cy="229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27" name="Lige pilforbindelse 26">
            <a:extLst>
              <a:ext uri="{FF2B5EF4-FFF2-40B4-BE49-F238E27FC236}">
                <a16:creationId xmlns:a16="http://schemas.microsoft.com/office/drawing/2014/main" id="{6B9EB3EB-3298-496E-A124-D9933B19E394}"/>
              </a:ext>
            </a:extLst>
          </p:cNvPr>
          <p:cNvCxnSpPr>
            <a:cxnSpLocks/>
          </p:cNvCxnSpPr>
          <p:nvPr/>
        </p:nvCxnSpPr>
        <p:spPr>
          <a:xfrm flipV="1">
            <a:off x="4432674" y="4013200"/>
            <a:ext cx="1228337" cy="90820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591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</TotalTime>
  <Words>387</Words>
  <Application>Microsoft Office PowerPoint</Application>
  <PresentationFormat>Widescreen</PresentationFormat>
  <Paragraphs>115</Paragraphs>
  <Slides>17</Slides>
  <Notes>0</Notes>
  <HiddenSlides>0</HiddenSlides>
  <MMClips>1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Humanst521 BT</vt:lpstr>
      <vt:lpstr>Metamorphous</vt:lpstr>
      <vt:lpstr>Office-tema</vt:lpstr>
      <vt:lpstr>PowerPoint-præsentation</vt:lpstr>
      <vt:lpstr>Dragon Shield  Matte Dual Sleeves</vt:lpstr>
      <vt:lpstr>BLACK INTERIOR</vt:lpstr>
      <vt:lpstr>CLEAN FRONT</vt:lpstr>
      <vt:lpstr>PowerPoint-præsentation</vt:lpstr>
      <vt:lpstr>TARGET AUDIENCE</vt:lpstr>
      <vt:lpstr>MARKETING INITIATIVES</vt:lpstr>
      <vt:lpstr>MARKETING MATERIALS</vt:lpstr>
      <vt:lpstr>POINT-OF-SALES</vt:lpstr>
      <vt:lpstr>RETAILER PUSH</vt:lpstr>
      <vt:lpstr>TCGPlayer</vt:lpstr>
      <vt:lpstr>INFLUENCERS</vt:lpstr>
      <vt:lpstr>SOCIAL MEDIA</vt:lpstr>
      <vt:lpstr>PREVIOUS RESULTS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Dragon Shield  Matte Dual Sleeves</dc:title>
  <dc:creator>Randi Eyde</dc:creator>
  <cp:lastModifiedBy>Randi Eyde</cp:lastModifiedBy>
  <cp:revision>47</cp:revision>
  <dcterms:created xsi:type="dcterms:W3CDTF">2021-02-09T07:34:18Z</dcterms:created>
  <dcterms:modified xsi:type="dcterms:W3CDTF">2021-02-16T09:44:33Z</dcterms:modified>
</cp:coreProperties>
</file>